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35"/>
  </p:notesMasterIdLst>
  <p:handoutMasterIdLst>
    <p:handoutMasterId r:id="rId36"/>
  </p:handoutMasterIdLst>
  <p:sldIdLst>
    <p:sldId id="261" r:id="rId3"/>
    <p:sldId id="300" r:id="rId4"/>
    <p:sldId id="269" r:id="rId5"/>
    <p:sldId id="271" r:id="rId6"/>
    <p:sldId id="270" r:id="rId7"/>
    <p:sldId id="272" r:id="rId8"/>
    <p:sldId id="286" r:id="rId9"/>
    <p:sldId id="273" r:id="rId10"/>
    <p:sldId id="274" r:id="rId11"/>
    <p:sldId id="276" r:id="rId12"/>
    <p:sldId id="275" r:id="rId13"/>
    <p:sldId id="277" r:id="rId14"/>
    <p:sldId id="278" r:id="rId15"/>
    <p:sldId id="279" r:id="rId16"/>
    <p:sldId id="280" r:id="rId17"/>
    <p:sldId id="281" r:id="rId18"/>
    <p:sldId id="283" r:id="rId19"/>
    <p:sldId id="285" r:id="rId20"/>
    <p:sldId id="284" r:id="rId21"/>
    <p:sldId id="287" r:id="rId22"/>
    <p:sldId id="288" r:id="rId23"/>
    <p:sldId id="296" r:id="rId24"/>
    <p:sldId id="299" r:id="rId25"/>
    <p:sldId id="289" r:id="rId26"/>
    <p:sldId id="297" r:id="rId27"/>
    <p:sldId id="290" r:id="rId28"/>
    <p:sldId id="291" r:id="rId29"/>
    <p:sldId id="298" r:id="rId30"/>
    <p:sldId id="295" r:id="rId31"/>
    <p:sldId id="294" r:id="rId32"/>
    <p:sldId id="292" r:id="rId33"/>
    <p:sldId id="293" r:id="rId3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0" autoAdjust="0"/>
    <p:restoredTop sz="94692"/>
  </p:normalViewPr>
  <p:slideViewPr>
    <p:cSldViewPr snapToGrid="0" snapToObjects="1">
      <p:cViewPr varScale="1">
        <p:scale>
          <a:sx n="95" d="100"/>
          <a:sy n="95" d="100"/>
        </p:scale>
        <p:origin x="10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2EBBEB-02CA-450A-ADF0-7E1C99D8D2D1}" type="doc">
      <dgm:prSet loTypeId="urn:microsoft.com/office/officeart/2005/8/layout/hProcess11" loCatId="process" qsTypeId="urn:microsoft.com/office/officeart/2005/8/quickstyle/simple4" qsCatId="simple" csTypeId="urn:microsoft.com/office/officeart/2005/8/colors/colorful4" csCatId="colorful" phldr="1"/>
      <dgm:spPr/>
    </dgm:pt>
    <dgm:pt modelId="{11AE9903-8A7D-40BB-AF2D-0827DA2C4880}">
      <dgm:prSet phldrT="[Text]"/>
      <dgm:spPr/>
      <dgm:t>
        <a:bodyPr/>
        <a:lstStyle/>
        <a:p>
          <a:r>
            <a:rPr lang="en-US" sz="1500" dirty="0" smtClean="0"/>
            <a:t>Started Pre-Doctoral</a:t>
          </a:r>
          <a:endParaRPr lang="en-US" sz="1500" dirty="0"/>
        </a:p>
      </dgm:t>
    </dgm:pt>
    <dgm:pt modelId="{92C6F6EE-E440-4C94-A517-2DE87BF86B82}" type="parTrans" cxnId="{040B7B91-68A6-40D3-BEEC-086C3609372F}">
      <dgm:prSet/>
      <dgm:spPr/>
      <dgm:t>
        <a:bodyPr/>
        <a:lstStyle/>
        <a:p>
          <a:endParaRPr lang="en-US"/>
        </a:p>
      </dgm:t>
    </dgm:pt>
    <dgm:pt modelId="{D399CA55-417C-43BC-A648-1F4C0D1A7548}" type="sibTrans" cxnId="{040B7B91-68A6-40D3-BEEC-086C3609372F}">
      <dgm:prSet/>
      <dgm:spPr/>
      <dgm:t>
        <a:bodyPr/>
        <a:lstStyle/>
        <a:p>
          <a:endParaRPr lang="en-US"/>
        </a:p>
      </dgm:t>
    </dgm:pt>
    <dgm:pt modelId="{C2FA0BAB-FDC3-4AE0-86F6-722946E72E0B}">
      <dgm:prSet phldrT="[Text]" custT="1"/>
      <dgm:spPr/>
      <dgm:t>
        <a:bodyPr/>
        <a:lstStyle/>
        <a:p>
          <a:r>
            <a:rPr lang="en-US" sz="1400" dirty="0" smtClean="0"/>
            <a:t>May’17</a:t>
          </a:r>
          <a:endParaRPr lang="en-US" sz="1400" dirty="0"/>
        </a:p>
      </dgm:t>
    </dgm:pt>
    <dgm:pt modelId="{454D0620-CEC4-4301-B58F-41BB41515ADA}" type="parTrans" cxnId="{13754B84-DA63-4B79-92D3-5545467E8F13}">
      <dgm:prSet/>
      <dgm:spPr/>
      <dgm:t>
        <a:bodyPr/>
        <a:lstStyle/>
        <a:p>
          <a:endParaRPr lang="en-US"/>
        </a:p>
      </dgm:t>
    </dgm:pt>
    <dgm:pt modelId="{92746BDE-2C78-41A4-B63E-702BC0013A17}" type="sibTrans" cxnId="{13754B84-DA63-4B79-92D3-5545467E8F13}">
      <dgm:prSet/>
      <dgm:spPr/>
      <dgm:t>
        <a:bodyPr/>
        <a:lstStyle/>
        <a:p>
          <a:endParaRPr lang="en-US"/>
        </a:p>
      </dgm:t>
    </dgm:pt>
    <dgm:pt modelId="{1C0E0690-0D28-498A-9713-AAA00D9F988C}">
      <dgm:prSet phldrT="[Text]"/>
      <dgm:spPr/>
      <dgm:t>
        <a:bodyPr/>
        <a:lstStyle/>
        <a:p>
          <a:r>
            <a:rPr lang="en-US" sz="1500" dirty="0" smtClean="0"/>
            <a:t>Started PhD</a:t>
          </a:r>
          <a:endParaRPr lang="en-US" sz="1500" dirty="0"/>
        </a:p>
      </dgm:t>
    </dgm:pt>
    <dgm:pt modelId="{20FDDFC3-5A94-4CF6-810E-1E90F9A3B358}" type="parTrans" cxnId="{EDB18B3F-E7D9-4B83-B7F5-951359A51026}">
      <dgm:prSet/>
      <dgm:spPr/>
      <dgm:t>
        <a:bodyPr/>
        <a:lstStyle/>
        <a:p>
          <a:endParaRPr lang="en-US"/>
        </a:p>
      </dgm:t>
    </dgm:pt>
    <dgm:pt modelId="{15990F3A-020E-4F6E-8FAA-5A892B027742}" type="sibTrans" cxnId="{EDB18B3F-E7D9-4B83-B7F5-951359A51026}">
      <dgm:prSet/>
      <dgm:spPr/>
      <dgm:t>
        <a:bodyPr/>
        <a:lstStyle/>
        <a:p>
          <a:endParaRPr lang="en-US"/>
        </a:p>
      </dgm:t>
    </dgm:pt>
    <dgm:pt modelId="{814FBD6B-E8B9-4A8A-99A6-3C744024F994}">
      <dgm:prSet phldrT="[Text]" custT="1"/>
      <dgm:spPr/>
      <dgm:t>
        <a:bodyPr/>
        <a:lstStyle/>
        <a:p>
          <a:r>
            <a:rPr lang="en-US" sz="1400" dirty="0" smtClean="0"/>
            <a:t>Oct’17</a:t>
          </a:r>
          <a:endParaRPr lang="en-US" sz="1400" dirty="0"/>
        </a:p>
      </dgm:t>
    </dgm:pt>
    <dgm:pt modelId="{AE47D0DD-79C5-4DC7-8A18-862C95366DE5}" type="parTrans" cxnId="{986B94E3-352B-4CB1-8562-C383188E02D7}">
      <dgm:prSet/>
      <dgm:spPr/>
      <dgm:t>
        <a:bodyPr/>
        <a:lstStyle/>
        <a:p>
          <a:endParaRPr lang="en-US"/>
        </a:p>
      </dgm:t>
    </dgm:pt>
    <dgm:pt modelId="{ABC08D6C-03A8-45C5-9D67-9A046D3CA252}" type="sibTrans" cxnId="{986B94E3-352B-4CB1-8562-C383188E02D7}">
      <dgm:prSet/>
      <dgm:spPr/>
      <dgm:t>
        <a:bodyPr/>
        <a:lstStyle/>
        <a:p>
          <a:endParaRPr lang="en-US"/>
        </a:p>
      </dgm:t>
    </dgm:pt>
    <dgm:pt modelId="{70FC1ADB-F403-4C8D-9765-CD47B92C50B7}">
      <dgm:prSet phldrT="[Text]" custT="1"/>
      <dgm:spPr/>
      <dgm:t>
        <a:bodyPr/>
        <a:lstStyle/>
        <a:p>
          <a:r>
            <a:rPr lang="en-US" sz="1400" dirty="0" smtClean="0"/>
            <a:t>First Oral Presentation</a:t>
          </a:r>
          <a:endParaRPr lang="en-US" sz="1400" dirty="0"/>
        </a:p>
      </dgm:t>
    </dgm:pt>
    <dgm:pt modelId="{AF5826A2-D9AF-42A1-B720-8C9AE2511BE7}" type="parTrans" cxnId="{65082B81-04CE-4B76-B6CB-24846B054540}">
      <dgm:prSet/>
      <dgm:spPr/>
      <dgm:t>
        <a:bodyPr/>
        <a:lstStyle/>
        <a:p>
          <a:endParaRPr lang="en-US"/>
        </a:p>
      </dgm:t>
    </dgm:pt>
    <dgm:pt modelId="{7E5A4FDA-44F3-4D74-8C6E-10EFF615E7FD}" type="sibTrans" cxnId="{65082B81-04CE-4B76-B6CB-24846B054540}">
      <dgm:prSet/>
      <dgm:spPr/>
      <dgm:t>
        <a:bodyPr/>
        <a:lstStyle/>
        <a:p>
          <a:endParaRPr lang="en-US"/>
        </a:p>
      </dgm:t>
    </dgm:pt>
    <dgm:pt modelId="{309755A1-CC05-44A2-9B1C-44B820106082}">
      <dgm:prSet phldrT="[Text]" custT="1"/>
      <dgm:spPr/>
      <dgm:t>
        <a:bodyPr/>
        <a:lstStyle/>
        <a:p>
          <a:r>
            <a:rPr lang="en-US" sz="1400" dirty="0" smtClean="0"/>
            <a:t>July’18</a:t>
          </a:r>
          <a:endParaRPr lang="en-US" sz="1400" dirty="0"/>
        </a:p>
      </dgm:t>
    </dgm:pt>
    <dgm:pt modelId="{0FD7F4A2-DE24-4EDE-BFEE-8D94B9D79D1D}" type="parTrans" cxnId="{D8D41491-C1F7-4853-9F40-3B11412BFE85}">
      <dgm:prSet/>
      <dgm:spPr/>
      <dgm:t>
        <a:bodyPr/>
        <a:lstStyle/>
        <a:p>
          <a:endParaRPr lang="en-US"/>
        </a:p>
      </dgm:t>
    </dgm:pt>
    <dgm:pt modelId="{DB71068F-7E6C-4275-A6F7-FE84703920EE}" type="sibTrans" cxnId="{D8D41491-C1F7-4853-9F40-3B11412BFE85}">
      <dgm:prSet/>
      <dgm:spPr/>
      <dgm:t>
        <a:bodyPr/>
        <a:lstStyle/>
        <a:p>
          <a:endParaRPr lang="en-US"/>
        </a:p>
      </dgm:t>
    </dgm:pt>
    <dgm:pt modelId="{7E07E824-0AF2-064C-80F5-62D7EE20AB88}">
      <dgm:prSet phldrT="[Text]" custT="1"/>
      <dgm:spPr/>
      <dgm:t>
        <a:bodyPr/>
        <a:lstStyle/>
        <a:p>
          <a:r>
            <a:rPr lang="en-US" sz="1400" dirty="0" smtClean="0"/>
            <a:t>Tutor for the course: Uncertainty in AI</a:t>
          </a:r>
          <a:endParaRPr lang="en-US" sz="1400" dirty="0"/>
        </a:p>
      </dgm:t>
    </dgm:pt>
    <dgm:pt modelId="{140799C4-2734-B94F-8FCF-411DB64358DE}" type="parTrans" cxnId="{26D7993A-CCE7-7846-B426-2B091B4C5F15}">
      <dgm:prSet/>
      <dgm:spPr/>
      <dgm:t>
        <a:bodyPr/>
        <a:lstStyle/>
        <a:p>
          <a:endParaRPr lang="en-US"/>
        </a:p>
      </dgm:t>
    </dgm:pt>
    <dgm:pt modelId="{B7CABA60-A2E6-064B-8A19-9FAEC2089C1D}" type="sibTrans" cxnId="{26D7993A-CCE7-7846-B426-2B091B4C5F15}">
      <dgm:prSet/>
      <dgm:spPr/>
      <dgm:t>
        <a:bodyPr/>
        <a:lstStyle/>
        <a:p>
          <a:endParaRPr lang="en-US"/>
        </a:p>
      </dgm:t>
    </dgm:pt>
    <dgm:pt modelId="{FE47FBD5-A719-41B1-B14E-1999BDDE6C3C}" type="pres">
      <dgm:prSet presAssocID="{A82EBBEB-02CA-450A-ADF0-7E1C99D8D2D1}" presName="Name0" presStyleCnt="0">
        <dgm:presLayoutVars>
          <dgm:dir/>
          <dgm:resizeHandles val="exact"/>
        </dgm:presLayoutVars>
      </dgm:prSet>
      <dgm:spPr/>
    </dgm:pt>
    <dgm:pt modelId="{AC72F22C-099E-498D-8DC7-9B2A966FB234}" type="pres">
      <dgm:prSet presAssocID="{A82EBBEB-02CA-450A-ADF0-7E1C99D8D2D1}" presName="arrow" presStyleLbl="bgShp" presStyleIdx="0" presStyleCnt="1"/>
      <dgm:spPr/>
    </dgm:pt>
    <dgm:pt modelId="{644FC417-65C4-4A14-9BD3-0B4FE4983038}" type="pres">
      <dgm:prSet presAssocID="{A82EBBEB-02CA-450A-ADF0-7E1C99D8D2D1}" presName="points" presStyleCnt="0"/>
      <dgm:spPr/>
    </dgm:pt>
    <dgm:pt modelId="{0BFD2B67-6EEF-4CED-9DD0-87FB3CA2D9F6}" type="pres">
      <dgm:prSet presAssocID="{11AE9903-8A7D-40BB-AF2D-0827DA2C4880}" presName="compositeA" presStyleCnt="0"/>
      <dgm:spPr/>
    </dgm:pt>
    <dgm:pt modelId="{74D5A485-77E1-4371-B1DA-5501D50167D9}" type="pres">
      <dgm:prSet presAssocID="{11AE9903-8A7D-40BB-AF2D-0827DA2C4880}" presName="textA" presStyleLbl="revTx" presStyleIdx="0" presStyleCnt="4" custScaleX="3105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720A3A-5323-47FA-A501-DB9E770BAE3D}" type="pres">
      <dgm:prSet presAssocID="{11AE9903-8A7D-40BB-AF2D-0827DA2C4880}" presName="circleA" presStyleLbl="node1" presStyleIdx="0" presStyleCnt="4"/>
      <dgm:spPr/>
    </dgm:pt>
    <dgm:pt modelId="{75045AA1-C2A5-42F2-A01E-58F27156D578}" type="pres">
      <dgm:prSet presAssocID="{11AE9903-8A7D-40BB-AF2D-0827DA2C4880}" presName="spaceA" presStyleCnt="0"/>
      <dgm:spPr/>
    </dgm:pt>
    <dgm:pt modelId="{5D8A696D-F594-467F-A51E-2AFB38010A92}" type="pres">
      <dgm:prSet presAssocID="{D399CA55-417C-43BC-A648-1F4C0D1A7548}" presName="space" presStyleCnt="0"/>
      <dgm:spPr/>
    </dgm:pt>
    <dgm:pt modelId="{11DB416F-964F-4B71-91DA-1F7D6BC44488}" type="pres">
      <dgm:prSet presAssocID="{1C0E0690-0D28-498A-9713-AAA00D9F988C}" presName="compositeB" presStyleCnt="0"/>
      <dgm:spPr/>
    </dgm:pt>
    <dgm:pt modelId="{23DCC597-2234-4D4F-96BB-AAFC5589CBAE}" type="pres">
      <dgm:prSet presAssocID="{1C0E0690-0D28-498A-9713-AAA00D9F988C}" presName="textB" presStyleLbl="revTx" presStyleIdx="1" presStyleCnt="4" custScaleX="3333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AE9942-3612-4795-A6AA-72B58A68559F}" type="pres">
      <dgm:prSet presAssocID="{1C0E0690-0D28-498A-9713-AAA00D9F988C}" presName="circleB" presStyleLbl="node1" presStyleIdx="1" presStyleCnt="4"/>
      <dgm:spPr/>
    </dgm:pt>
    <dgm:pt modelId="{0A6DE4B1-B5DC-4351-8D87-B3739B905B9B}" type="pres">
      <dgm:prSet presAssocID="{1C0E0690-0D28-498A-9713-AAA00D9F988C}" presName="spaceB" presStyleCnt="0"/>
      <dgm:spPr/>
    </dgm:pt>
    <dgm:pt modelId="{EB47B162-40A6-4D83-9CDA-D925DC1CB76C}" type="pres">
      <dgm:prSet presAssocID="{15990F3A-020E-4F6E-8FAA-5A892B027742}" presName="space" presStyleCnt="0"/>
      <dgm:spPr/>
    </dgm:pt>
    <dgm:pt modelId="{9D419CA1-89D3-B946-BD2A-A7EFA876DDB2}" type="pres">
      <dgm:prSet presAssocID="{7E07E824-0AF2-064C-80F5-62D7EE20AB88}" presName="compositeA" presStyleCnt="0"/>
      <dgm:spPr/>
    </dgm:pt>
    <dgm:pt modelId="{ED5B4098-56DD-B74F-894B-791B59655CD3}" type="pres">
      <dgm:prSet presAssocID="{7E07E824-0AF2-064C-80F5-62D7EE20AB88}" presName="textA" presStyleLbl="revTx" presStyleIdx="2" presStyleCnt="4" custScaleX="2660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190C04-F448-BC4F-A32D-87D53DD23967}" type="pres">
      <dgm:prSet presAssocID="{7E07E824-0AF2-064C-80F5-62D7EE20AB88}" presName="circleA" presStyleLbl="node1" presStyleIdx="2" presStyleCnt="4" custScaleX="51316" custScaleY="51316"/>
      <dgm:spPr/>
    </dgm:pt>
    <dgm:pt modelId="{1BDDAF67-2D7A-5A46-A4C2-74FF4971B29C}" type="pres">
      <dgm:prSet presAssocID="{7E07E824-0AF2-064C-80F5-62D7EE20AB88}" presName="spaceA" presStyleCnt="0"/>
      <dgm:spPr/>
    </dgm:pt>
    <dgm:pt modelId="{33DD9160-D833-534A-8188-93FBD72FE381}" type="pres">
      <dgm:prSet presAssocID="{B7CABA60-A2E6-064B-8A19-9FAEC2089C1D}" presName="space" presStyleCnt="0"/>
      <dgm:spPr/>
    </dgm:pt>
    <dgm:pt modelId="{2638DE43-B835-4692-8B6D-859AE60F2741}" type="pres">
      <dgm:prSet presAssocID="{70FC1ADB-F403-4C8D-9765-CD47B92C50B7}" presName="compositeB" presStyleCnt="0"/>
      <dgm:spPr/>
    </dgm:pt>
    <dgm:pt modelId="{5167A019-C963-46E0-913F-26C35A8A3A2A}" type="pres">
      <dgm:prSet presAssocID="{70FC1ADB-F403-4C8D-9765-CD47B92C50B7}" presName="textB" presStyleLbl="revTx" presStyleIdx="3" presStyleCnt="4" custScaleX="3669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4DEAE2-5E91-451B-9FD4-F8E2742DA4C0}" type="pres">
      <dgm:prSet presAssocID="{70FC1ADB-F403-4C8D-9765-CD47B92C50B7}" presName="circleB" presStyleLbl="node1" presStyleIdx="3" presStyleCnt="4"/>
      <dgm:spPr/>
    </dgm:pt>
    <dgm:pt modelId="{77772CE8-533A-48C5-817A-DF5968D8922E}" type="pres">
      <dgm:prSet presAssocID="{70FC1ADB-F403-4C8D-9765-CD47B92C50B7}" presName="spaceB" presStyleCnt="0"/>
      <dgm:spPr/>
    </dgm:pt>
  </dgm:ptLst>
  <dgm:cxnLst>
    <dgm:cxn modelId="{51D0F93D-6B2B-0C4C-BFA9-67720BDD8CD5}" type="presOf" srcId="{A82EBBEB-02CA-450A-ADF0-7E1C99D8D2D1}" destId="{FE47FBD5-A719-41B1-B14E-1999BDDE6C3C}" srcOrd="0" destOrd="0" presId="urn:microsoft.com/office/officeart/2005/8/layout/hProcess11"/>
    <dgm:cxn modelId="{8FCBD48C-95DD-654E-9021-5962FA6D0460}" type="presOf" srcId="{7E07E824-0AF2-064C-80F5-62D7EE20AB88}" destId="{ED5B4098-56DD-B74F-894B-791B59655CD3}" srcOrd="0" destOrd="0" presId="urn:microsoft.com/office/officeart/2005/8/layout/hProcess11"/>
    <dgm:cxn modelId="{D8D41491-C1F7-4853-9F40-3B11412BFE85}" srcId="{70FC1ADB-F403-4C8D-9765-CD47B92C50B7}" destId="{309755A1-CC05-44A2-9B1C-44B820106082}" srcOrd="0" destOrd="0" parTransId="{0FD7F4A2-DE24-4EDE-BFEE-8D94B9D79D1D}" sibTransId="{DB71068F-7E6C-4275-A6F7-FE84703920EE}"/>
    <dgm:cxn modelId="{9A246D1C-C43D-9945-8406-646694F4F556}" type="presOf" srcId="{1C0E0690-0D28-498A-9713-AAA00D9F988C}" destId="{23DCC597-2234-4D4F-96BB-AAFC5589CBAE}" srcOrd="0" destOrd="0" presId="urn:microsoft.com/office/officeart/2005/8/layout/hProcess11"/>
    <dgm:cxn modelId="{56B14A9B-23BA-514F-8CA8-63D1A299E960}" type="presOf" srcId="{309755A1-CC05-44A2-9B1C-44B820106082}" destId="{5167A019-C963-46E0-913F-26C35A8A3A2A}" srcOrd="0" destOrd="1" presId="urn:microsoft.com/office/officeart/2005/8/layout/hProcess11"/>
    <dgm:cxn modelId="{26D7993A-CCE7-7846-B426-2B091B4C5F15}" srcId="{A82EBBEB-02CA-450A-ADF0-7E1C99D8D2D1}" destId="{7E07E824-0AF2-064C-80F5-62D7EE20AB88}" srcOrd="2" destOrd="0" parTransId="{140799C4-2734-B94F-8FCF-411DB64358DE}" sibTransId="{B7CABA60-A2E6-064B-8A19-9FAEC2089C1D}"/>
    <dgm:cxn modelId="{65082B81-04CE-4B76-B6CB-24846B054540}" srcId="{A82EBBEB-02CA-450A-ADF0-7E1C99D8D2D1}" destId="{70FC1ADB-F403-4C8D-9765-CD47B92C50B7}" srcOrd="3" destOrd="0" parTransId="{AF5826A2-D9AF-42A1-B720-8C9AE2511BE7}" sibTransId="{7E5A4FDA-44F3-4D74-8C6E-10EFF615E7FD}"/>
    <dgm:cxn modelId="{986B94E3-352B-4CB1-8562-C383188E02D7}" srcId="{1C0E0690-0D28-498A-9713-AAA00D9F988C}" destId="{814FBD6B-E8B9-4A8A-99A6-3C744024F994}" srcOrd="0" destOrd="0" parTransId="{AE47D0DD-79C5-4DC7-8A18-862C95366DE5}" sibTransId="{ABC08D6C-03A8-45C5-9D67-9A046D3CA252}"/>
    <dgm:cxn modelId="{040B7B91-68A6-40D3-BEEC-086C3609372F}" srcId="{A82EBBEB-02CA-450A-ADF0-7E1C99D8D2D1}" destId="{11AE9903-8A7D-40BB-AF2D-0827DA2C4880}" srcOrd="0" destOrd="0" parTransId="{92C6F6EE-E440-4C94-A517-2DE87BF86B82}" sibTransId="{D399CA55-417C-43BC-A648-1F4C0D1A7548}"/>
    <dgm:cxn modelId="{CFBE252D-A48D-FF47-B6E3-43F2FA0034CC}" type="presOf" srcId="{11AE9903-8A7D-40BB-AF2D-0827DA2C4880}" destId="{74D5A485-77E1-4371-B1DA-5501D50167D9}" srcOrd="0" destOrd="0" presId="urn:microsoft.com/office/officeart/2005/8/layout/hProcess11"/>
    <dgm:cxn modelId="{923D6023-64E3-5F4C-BBA8-9DB44E056009}" type="presOf" srcId="{814FBD6B-E8B9-4A8A-99A6-3C744024F994}" destId="{23DCC597-2234-4D4F-96BB-AAFC5589CBAE}" srcOrd="0" destOrd="1" presId="urn:microsoft.com/office/officeart/2005/8/layout/hProcess11"/>
    <dgm:cxn modelId="{F694DCBF-EAA7-2F4E-B85C-5D0DEED7CEB6}" type="presOf" srcId="{70FC1ADB-F403-4C8D-9765-CD47B92C50B7}" destId="{5167A019-C963-46E0-913F-26C35A8A3A2A}" srcOrd="0" destOrd="0" presId="urn:microsoft.com/office/officeart/2005/8/layout/hProcess11"/>
    <dgm:cxn modelId="{13754B84-DA63-4B79-92D3-5545467E8F13}" srcId="{11AE9903-8A7D-40BB-AF2D-0827DA2C4880}" destId="{C2FA0BAB-FDC3-4AE0-86F6-722946E72E0B}" srcOrd="0" destOrd="0" parTransId="{454D0620-CEC4-4301-B58F-41BB41515ADA}" sibTransId="{92746BDE-2C78-41A4-B63E-702BC0013A17}"/>
    <dgm:cxn modelId="{866D5A7A-9DC6-5945-ABE1-9D9BE8E35014}" type="presOf" srcId="{C2FA0BAB-FDC3-4AE0-86F6-722946E72E0B}" destId="{74D5A485-77E1-4371-B1DA-5501D50167D9}" srcOrd="0" destOrd="1" presId="urn:microsoft.com/office/officeart/2005/8/layout/hProcess11"/>
    <dgm:cxn modelId="{EDB18B3F-E7D9-4B83-B7F5-951359A51026}" srcId="{A82EBBEB-02CA-450A-ADF0-7E1C99D8D2D1}" destId="{1C0E0690-0D28-498A-9713-AAA00D9F988C}" srcOrd="1" destOrd="0" parTransId="{20FDDFC3-5A94-4CF6-810E-1E90F9A3B358}" sibTransId="{15990F3A-020E-4F6E-8FAA-5A892B027742}"/>
    <dgm:cxn modelId="{39D506D8-04DF-B946-BA79-3C08C26CED7F}" type="presParOf" srcId="{FE47FBD5-A719-41B1-B14E-1999BDDE6C3C}" destId="{AC72F22C-099E-498D-8DC7-9B2A966FB234}" srcOrd="0" destOrd="0" presId="urn:microsoft.com/office/officeart/2005/8/layout/hProcess11"/>
    <dgm:cxn modelId="{053E75ED-CBB2-0C44-96D6-B4F53A28222D}" type="presParOf" srcId="{FE47FBD5-A719-41B1-B14E-1999BDDE6C3C}" destId="{644FC417-65C4-4A14-9BD3-0B4FE4983038}" srcOrd="1" destOrd="0" presId="urn:microsoft.com/office/officeart/2005/8/layout/hProcess11"/>
    <dgm:cxn modelId="{1C7FD559-96DA-5D47-A6BC-E1714606FB40}" type="presParOf" srcId="{644FC417-65C4-4A14-9BD3-0B4FE4983038}" destId="{0BFD2B67-6EEF-4CED-9DD0-87FB3CA2D9F6}" srcOrd="0" destOrd="0" presId="urn:microsoft.com/office/officeart/2005/8/layout/hProcess11"/>
    <dgm:cxn modelId="{25284767-4F82-6B43-9DC3-83CE4D21150C}" type="presParOf" srcId="{0BFD2B67-6EEF-4CED-9DD0-87FB3CA2D9F6}" destId="{74D5A485-77E1-4371-B1DA-5501D50167D9}" srcOrd="0" destOrd="0" presId="urn:microsoft.com/office/officeart/2005/8/layout/hProcess11"/>
    <dgm:cxn modelId="{C45F24B1-3139-4641-ABD3-D2620D46A4FD}" type="presParOf" srcId="{0BFD2B67-6EEF-4CED-9DD0-87FB3CA2D9F6}" destId="{D1720A3A-5323-47FA-A501-DB9E770BAE3D}" srcOrd="1" destOrd="0" presId="urn:microsoft.com/office/officeart/2005/8/layout/hProcess11"/>
    <dgm:cxn modelId="{6C082EE1-072D-B549-AAD8-771423264CCF}" type="presParOf" srcId="{0BFD2B67-6EEF-4CED-9DD0-87FB3CA2D9F6}" destId="{75045AA1-C2A5-42F2-A01E-58F27156D578}" srcOrd="2" destOrd="0" presId="urn:microsoft.com/office/officeart/2005/8/layout/hProcess11"/>
    <dgm:cxn modelId="{E09EA32F-A9D5-F344-96A7-7A39CBFDBA26}" type="presParOf" srcId="{644FC417-65C4-4A14-9BD3-0B4FE4983038}" destId="{5D8A696D-F594-467F-A51E-2AFB38010A92}" srcOrd="1" destOrd="0" presId="urn:microsoft.com/office/officeart/2005/8/layout/hProcess11"/>
    <dgm:cxn modelId="{B3FA122F-6A86-464A-ACA7-9A06C5E23394}" type="presParOf" srcId="{644FC417-65C4-4A14-9BD3-0B4FE4983038}" destId="{11DB416F-964F-4B71-91DA-1F7D6BC44488}" srcOrd="2" destOrd="0" presId="urn:microsoft.com/office/officeart/2005/8/layout/hProcess11"/>
    <dgm:cxn modelId="{42C76B77-4776-A64E-A3DF-A4D8CE87EB9B}" type="presParOf" srcId="{11DB416F-964F-4B71-91DA-1F7D6BC44488}" destId="{23DCC597-2234-4D4F-96BB-AAFC5589CBAE}" srcOrd="0" destOrd="0" presId="urn:microsoft.com/office/officeart/2005/8/layout/hProcess11"/>
    <dgm:cxn modelId="{8457490E-BACF-D24C-9C72-C42727DE4B3D}" type="presParOf" srcId="{11DB416F-964F-4B71-91DA-1F7D6BC44488}" destId="{DAAE9942-3612-4795-A6AA-72B58A68559F}" srcOrd="1" destOrd="0" presId="urn:microsoft.com/office/officeart/2005/8/layout/hProcess11"/>
    <dgm:cxn modelId="{8F18E932-9053-7341-BBBF-CA9BB549AE35}" type="presParOf" srcId="{11DB416F-964F-4B71-91DA-1F7D6BC44488}" destId="{0A6DE4B1-B5DC-4351-8D87-B3739B905B9B}" srcOrd="2" destOrd="0" presId="urn:microsoft.com/office/officeart/2005/8/layout/hProcess11"/>
    <dgm:cxn modelId="{A908169A-DE3B-1C4B-B261-44AD765444F1}" type="presParOf" srcId="{644FC417-65C4-4A14-9BD3-0B4FE4983038}" destId="{EB47B162-40A6-4D83-9CDA-D925DC1CB76C}" srcOrd="3" destOrd="0" presId="urn:microsoft.com/office/officeart/2005/8/layout/hProcess11"/>
    <dgm:cxn modelId="{65829D24-5C00-1E4F-B792-3A126D4E180D}" type="presParOf" srcId="{644FC417-65C4-4A14-9BD3-0B4FE4983038}" destId="{9D419CA1-89D3-B946-BD2A-A7EFA876DDB2}" srcOrd="4" destOrd="0" presId="urn:microsoft.com/office/officeart/2005/8/layout/hProcess11"/>
    <dgm:cxn modelId="{8CC15BF5-C825-EC4F-A7D4-04169DF15AC6}" type="presParOf" srcId="{9D419CA1-89D3-B946-BD2A-A7EFA876DDB2}" destId="{ED5B4098-56DD-B74F-894B-791B59655CD3}" srcOrd="0" destOrd="0" presId="urn:microsoft.com/office/officeart/2005/8/layout/hProcess11"/>
    <dgm:cxn modelId="{DB821849-DBE9-6E40-A80F-8DC520D828CA}" type="presParOf" srcId="{9D419CA1-89D3-B946-BD2A-A7EFA876DDB2}" destId="{C7190C04-F448-BC4F-A32D-87D53DD23967}" srcOrd="1" destOrd="0" presId="urn:microsoft.com/office/officeart/2005/8/layout/hProcess11"/>
    <dgm:cxn modelId="{F8A666D7-AF71-8C4B-98C1-9F768E5F5E27}" type="presParOf" srcId="{9D419CA1-89D3-B946-BD2A-A7EFA876DDB2}" destId="{1BDDAF67-2D7A-5A46-A4C2-74FF4971B29C}" srcOrd="2" destOrd="0" presId="urn:microsoft.com/office/officeart/2005/8/layout/hProcess11"/>
    <dgm:cxn modelId="{603B0721-7524-5340-BACC-79F3C6C1E8FE}" type="presParOf" srcId="{644FC417-65C4-4A14-9BD3-0B4FE4983038}" destId="{33DD9160-D833-534A-8188-93FBD72FE381}" srcOrd="5" destOrd="0" presId="urn:microsoft.com/office/officeart/2005/8/layout/hProcess11"/>
    <dgm:cxn modelId="{C1B6481B-7E71-BE46-ABDA-D3CB4ECDA99A}" type="presParOf" srcId="{644FC417-65C4-4A14-9BD3-0B4FE4983038}" destId="{2638DE43-B835-4692-8B6D-859AE60F2741}" srcOrd="6" destOrd="0" presId="urn:microsoft.com/office/officeart/2005/8/layout/hProcess11"/>
    <dgm:cxn modelId="{6662282D-40FF-8D45-A0FF-95F0EAAC3935}" type="presParOf" srcId="{2638DE43-B835-4692-8B6D-859AE60F2741}" destId="{5167A019-C963-46E0-913F-26C35A8A3A2A}" srcOrd="0" destOrd="0" presId="urn:microsoft.com/office/officeart/2005/8/layout/hProcess11"/>
    <dgm:cxn modelId="{E671ABE3-BC33-D24E-934C-44113E19EF8E}" type="presParOf" srcId="{2638DE43-B835-4692-8B6D-859AE60F2741}" destId="{1C4DEAE2-5E91-451B-9FD4-F8E2742DA4C0}" srcOrd="1" destOrd="0" presId="urn:microsoft.com/office/officeart/2005/8/layout/hProcess11"/>
    <dgm:cxn modelId="{FC78BAA4-E9B4-F64B-8C18-4069B8DAB646}" type="presParOf" srcId="{2638DE43-B835-4692-8B6D-859AE60F2741}" destId="{77772CE8-533A-48C5-817A-DF5968D8922E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58ABDE6-0061-2E43-AB35-73EA47C125A2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70B635-0B7F-6F46-99DF-5522D6EC691B}">
      <dgm:prSet phldrT="[Text]" custT="1"/>
      <dgm:spPr/>
      <dgm:t>
        <a:bodyPr/>
        <a:lstStyle/>
        <a:p>
          <a:r>
            <a:rPr lang="en-US" sz="2000" dirty="0" smtClean="0"/>
            <a:t>Generate Solutions</a:t>
          </a:r>
          <a:endParaRPr lang="en-US" sz="2000" dirty="0"/>
        </a:p>
      </dgm:t>
    </dgm:pt>
    <dgm:pt modelId="{B09009E5-D191-6145-B1D2-1C19155AED00}" type="parTrans" cxnId="{34EF5F3E-C02B-1A40-8F4D-E1F5AA3663F5}">
      <dgm:prSet/>
      <dgm:spPr/>
      <dgm:t>
        <a:bodyPr/>
        <a:lstStyle/>
        <a:p>
          <a:endParaRPr lang="en-US" sz="1600"/>
        </a:p>
      </dgm:t>
    </dgm:pt>
    <dgm:pt modelId="{8338E142-B95D-A04B-9182-B2C7756B9958}" type="sibTrans" cxnId="{34EF5F3E-C02B-1A40-8F4D-E1F5AA3663F5}">
      <dgm:prSet custT="1"/>
      <dgm:spPr/>
      <dgm:t>
        <a:bodyPr/>
        <a:lstStyle/>
        <a:p>
          <a:endParaRPr lang="en-US" sz="1400"/>
        </a:p>
      </dgm:t>
    </dgm:pt>
    <dgm:pt modelId="{E25DAFC9-5A7E-224E-B73B-05F30E1BE16F}">
      <dgm:prSet phldrT="[Text]" custT="1"/>
      <dgm:spPr/>
      <dgm:t>
        <a:bodyPr/>
        <a:lstStyle/>
        <a:p>
          <a:r>
            <a:rPr lang="en-US" sz="2000" dirty="0" smtClean="0"/>
            <a:t>Learn </a:t>
          </a:r>
          <a:r>
            <a:rPr lang="en-US" sz="2000" dirty="0" smtClean="0"/>
            <a:t>Model</a:t>
          </a:r>
        </a:p>
      </dgm:t>
    </dgm:pt>
    <dgm:pt modelId="{FE30EBFB-925D-1C4B-B65B-3CEA59724B55}" type="parTrans" cxnId="{5F706A57-684B-A744-8FBF-0D7D4EDABE99}">
      <dgm:prSet/>
      <dgm:spPr/>
      <dgm:t>
        <a:bodyPr/>
        <a:lstStyle/>
        <a:p>
          <a:endParaRPr lang="en-US" sz="1600"/>
        </a:p>
      </dgm:t>
    </dgm:pt>
    <dgm:pt modelId="{62ADA754-8695-9542-BA0A-2E0214A7EAAC}" type="sibTrans" cxnId="{5F706A57-684B-A744-8FBF-0D7D4EDABE99}">
      <dgm:prSet custT="1"/>
      <dgm:spPr/>
      <dgm:t>
        <a:bodyPr/>
        <a:lstStyle/>
        <a:p>
          <a:endParaRPr lang="en-US" sz="1400"/>
        </a:p>
      </dgm:t>
    </dgm:pt>
    <dgm:pt modelId="{2A36EF87-7BD5-0D45-84CC-89FF45E6C3DC}">
      <dgm:prSet custT="1"/>
      <dgm:spPr/>
      <dgm:t>
        <a:bodyPr/>
        <a:lstStyle/>
        <a:p>
          <a:r>
            <a:rPr lang="en-US" sz="2000" dirty="0" smtClean="0"/>
            <a:t>Precision &amp; Recall</a:t>
          </a:r>
          <a:endParaRPr lang="en-US" sz="2000" dirty="0"/>
        </a:p>
      </dgm:t>
    </dgm:pt>
    <dgm:pt modelId="{DE6E4C46-6C48-0240-9A0F-A9EE9CAAB5DA}" type="parTrans" cxnId="{3E4956EA-E4A6-3C44-AB08-0211626CF20E}">
      <dgm:prSet/>
      <dgm:spPr/>
      <dgm:t>
        <a:bodyPr/>
        <a:lstStyle/>
        <a:p>
          <a:endParaRPr lang="en-US" sz="1600"/>
        </a:p>
      </dgm:t>
    </dgm:pt>
    <dgm:pt modelId="{CD32EC3D-A58C-E744-9357-F8191910F356}" type="sibTrans" cxnId="{3E4956EA-E4A6-3C44-AB08-0211626CF20E}">
      <dgm:prSet/>
      <dgm:spPr/>
      <dgm:t>
        <a:bodyPr/>
        <a:lstStyle/>
        <a:p>
          <a:endParaRPr lang="en-US" sz="1600"/>
        </a:p>
      </dgm:t>
    </dgm:pt>
    <dgm:pt modelId="{2D681ECA-EB13-7640-82EB-777D84DCAA2A}">
      <dgm:prSet phldrT="[Text]" custT="1"/>
      <dgm:spPr/>
      <dgm:t>
        <a:bodyPr/>
        <a:lstStyle/>
        <a:p>
          <a:r>
            <a:rPr lang="en-US" sz="2000" dirty="0" smtClean="0"/>
            <a:t>Target Model</a:t>
          </a:r>
          <a:endParaRPr lang="en-US" sz="2000" dirty="0"/>
        </a:p>
      </dgm:t>
    </dgm:pt>
    <dgm:pt modelId="{9589F103-8A7A-1A4A-94AE-EAAC5B96F5C0}" type="sibTrans" cxnId="{99D3188E-92F5-B941-BD52-C30965447C2B}">
      <dgm:prSet custT="1"/>
      <dgm:spPr/>
      <dgm:t>
        <a:bodyPr/>
        <a:lstStyle/>
        <a:p>
          <a:endParaRPr lang="en-US" sz="1400"/>
        </a:p>
      </dgm:t>
    </dgm:pt>
    <dgm:pt modelId="{C0418556-B82B-D94E-BC91-8B87D4308C64}" type="parTrans" cxnId="{99D3188E-92F5-B941-BD52-C30965447C2B}">
      <dgm:prSet/>
      <dgm:spPr/>
      <dgm:t>
        <a:bodyPr/>
        <a:lstStyle/>
        <a:p>
          <a:endParaRPr lang="en-US" sz="1600"/>
        </a:p>
      </dgm:t>
    </dgm:pt>
    <dgm:pt modelId="{02BF7699-0772-FB4D-AB02-ABDDC2CE7392}" type="pres">
      <dgm:prSet presAssocID="{258ABDE6-0061-2E43-AB35-73EA47C125A2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BAF4134-EEBF-2242-AE61-06F50EC762A0}" type="pres">
      <dgm:prSet presAssocID="{2D681ECA-EB13-7640-82EB-777D84DCAA2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B0811-5F35-2845-86B2-A2F112DA1E9C}" type="pres">
      <dgm:prSet presAssocID="{9589F103-8A7A-1A4A-94AE-EAAC5B96F5C0}" presName="sibTrans" presStyleLbl="sibTrans2D1" presStyleIdx="0" presStyleCnt="3"/>
      <dgm:spPr/>
      <dgm:t>
        <a:bodyPr/>
        <a:lstStyle/>
        <a:p>
          <a:endParaRPr lang="en-US"/>
        </a:p>
      </dgm:t>
    </dgm:pt>
    <dgm:pt modelId="{4C42F2D9-5DC0-2B47-B728-D001F026ABDA}" type="pres">
      <dgm:prSet presAssocID="{9589F103-8A7A-1A4A-94AE-EAAC5B96F5C0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9FFB6120-BE17-A84C-9CE9-56770D35B708}" type="pres">
      <dgm:prSet presAssocID="{5070B635-0B7F-6F46-99DF-5522D6EC691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CABF2-1E7B-574C-ADD9-AB3C2581DC80}" type="pres">
      <dgm:prSet presAssocID="{8338E142-B95D-A04B-9182-B2C7756B995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C386EE29-6E4D-5542-AC52-697D015784CA}" type="pres">
      <dgm:prSet presAssocID="{8338E142-B95D-A04B-9182-B2C7756B995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DF0EE767-865A-B14E-A27E-BDD0E60C4F62}" type="pres">
      <dgm:prSet presAssocID="{E25DAFC9-5A7E-224E-B73B-05F30E1BE1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97E651-0FB0-DB45-A6A9-A9F9A1A323C3}" type="pres">
      <dgm:prSet presAssocID="{62ADA754-8695-9542-BA0A-2E0214A7EAA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C6F8BE2-AEFF-EF4A-BC11-FEBF822C9916}" type="pres">
      <dgm:prSet presAssocID="{62ADA754-8695-9542-BA0A-2E0214A7EAAC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3FC927F8-40AF-BB4F-ADBC-0171BCCAEC1E}" type="pres">
      <dgm:prSet presAssocID="{2A36EF87-7BD5-0D45-84CC-89FF45E6C3D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8BAF35-0EDD-6944-BD2F-3B1C1F1C7041}" type="presOf" srcId="{8338E142-B95D-A04B-9182-B2C7756B9958}" destId="{C386EE29-6E4D-5542-AC52-697D015784CA}" srcOrd="1" destOrd="0" presId="urn:microsoft.com/office/officeart/2005/8/layout/process2"/>
    <dgm:cxn modelId="{981ECDB0-99D2-4D43-B679-EBA58210BA3F}" type="presOf" srcId="{8338E142-B95D-A04B-9182-B2C7756B9958}" destId="{2A0CABF2-1E7B-574C-ADD9-AB3C2581DC80}" srcOrd="0" destOrd="0" presId="urn:microsoft.com/office/officeart/2005/8/layout/process2"/>
    <dgm:cxn modelId="{C1167490-7BA0-7445-A68D-A7443BBB5F4F}" type="presOf" srcId="{5070B635-0B7F-6F46-99DF-5522D6EC691B}" destId="{9FFB6120-BE17-A84C-9CE9-56770D35B708}" srcOrd="0" destOrd="0" presId="urn:microsoft.com/office/officeart/2005/8/layout/process2"/>
    <dgm:cxn modelId="{49CED69E-0CAA-C445-BEF9-7C65B8172450}" type="presOf" srcId="{E25DAFC9-5A7E-224E-B73B-05F30E1BE16F}" destId="{DF0EE767-865A-B14E-A27E-BDD0E60C4F62}" srcOrd="0" destOrd="0" presId="urn:microsoft.com/office/officeart/2005/8/layout/process2"/>
    <dgm:cxn modelId="{99D3188E-92F5-B941-BD52-C30965447C2B}" srcId="{258ABDE6-0061-2E43-AB35-73EA47C125A2}" destId="{2D681ECA-EB13-7640-82EB-777D84DCAA2A}" srcOrd="0" destOrd="0" parTransId="{C0418556-B82B-D94E-BC91-8B87D4308C64}" sibTransId="{9589F103-8A7A-1A4A-94AE-EAAC5B96F5C0}"/>
    <dgm:cxn modelId="{18D38F7C-7B82-254F-BDBA-1288F92843CD}" type="presOf" srcId="{62ADA754-8695-9542-BA0A-2E0214A7EAAC}" destId="{FF97E651-0FB0-DB45-A6A9-A9F9A1A323C3}" srcOrd="0" destOrd="0" presId="urn:microsoft.com/office/officeart/2005/8/layout/process2"/>
    <dgm:cxn modelId="{34EF5F3E-C02B-1A40-8F4D-E1F5AA3663F5}" srcId="{258ABDE6-0061-2E43-AB35-73EA47C125A2}" destId="{5070B635-0B7F-6F46-99DF-5522D6EC691B}" srcOrd="1" destOrd="0" parTransId="{B09009E5-D191-6145-B1D2-1C19155AED00}" sibTransId="{8338E142-B95D-A04B-9182-B2C7756B9958}"/>
    <dgm:cxn modelId="{5C1AAC65-2F97-ED43-A1F6-A59A06E11DB5}" type="presOf" srcId="{2A36EF87-7BD5-0D45-84CC-89FF45E6C3DC}" destId="{3FC927F8-40AF-BB4F-ADBC-0171BCCAEC1E}" srcOrd="0" destOrd="0" presId="urn:microsoft.com/office/officeart/2005/8/layout/process2"/>
    <dgm:cxn modelId="{B6ADE65B-B3FE-444C-8A1C-11D0EDCB50CE}" type="presOf" srcId="{9589F103-8A7A-1A4A-94AE-EAAC5B96F5C0}" destId="{BA0B0811-5F35-2845-86B2-A2F112DA1E9C}" srcOrd="0" destOrd="0" presId="urn:microsoft.com/office/officeart/2005/8/layout/process2"/>
    <dgm:cxn modelId="{93DC7D90-8DAA-7941-8995-D9D414BAA012}" type="presOf" srcId="{9589F103-8A7A-1A4A-94AE-EAAC5B96F5C0}" destId="{4C42F2D9-5DC0-2B47-B728-D001F026ABDA}" srcOrd="1" destOrd="0" presId="urn:microsoft.com/office/officeart/2005/8/layout/process2"/>
    <dgm:cxn modelId="{3E4956EA-E4A6-3C44-AB08-0211626CF20E}" srcId="{258ABDE6-0061-2E43-AB35-73EA47C125A2}" destId="{2A36EF87-7BD5-0D45-84CC-89FF45E6C3DC}" srcOrd="3" destOrd="0" parTransId="{DE6E4C46-6C48-0240-9A0F-A9EE9CAAB5DA}" sibTransId="{CD32EC3D-A58C-E744-9357-F8191910F356}"/>
    <dgm:cxn modelId="{80721C5F-45F5-F043-8D2A-3254B4478480}" type="presOf" srcId="{2D681ECA-EB13-7640-82EB-777D84DCAA2A}" destId="{6BAF4134-EEBF-2242-AE61-06F50EC762A0}" srcOrd="0" destOrd="0" presId="urn:microsoft.com/office/officeart/2005/8/layout/process2"/>
    <dgm:cxn modelId="{7625A048-598E-2749-A2B4-E8C8F2620297}" type="presOf" srcId="{62ADA754-8695-9542-BA0A-2E0214A7EAAC}" destId="{EC6F8BE2-AEFF-EF4A-BC11-FEBF822C9916}" srcOrd="1" destOrd="0" presId="urn:microsoft.com/office/officeart/2005/8/layout/process2"/>
    <dgm:cxn modelId="{5F706A57-684B-A744-8FBF-0D7D4EDABE99}" srcId="{258ABDE6-0061-2E43-AB35-73EA47C125A2}" destId="{E25DAFC9-5A7E-224E-B73B-05F30E1BE16F}" srcOrd="2" destOrd="0" parTransId="{FE30EBFB-925D-1C4B-B65B-3CEA59724B55}" sibTransId="{62ADA754-8695-9542-BA0A-2E0214A7EAAC}"/>
    <dgm:cxn modelId="{3A4E5F51-AB10-1D46-B50E-831CE1229410}" type="presOf" srcId="{258ABDE6-0061-2E43-AB35-73EA47C125A2}" destId="{02BF7699-0772-FB4D-AB02-ABDDC2CE7392}" srcOrd="0" destOrd="0" presId="urn:microsoft.com/office/officeart/2005/8/layout/process2"/>
    <dgm:cxn modelId="{D6D15C4B-29DA-1E4E-A052-66927EB91C7C}" type="presParOf" srcId="{02BF7699-0772-FB4D-AB02-ABDDC2CE7392}" destId="{6BAF4134-EEBF-2242-AE61-06F50EC762A0}" srcOrd="0" destOrd="0" presId="urn:microsoft.com/office/officeart/2005/8/layout/process2"/>
    <dgm:cxn modelId="{1F5A47AF-BFA0-7E45-AF12-EA0635F01CE4}" type="presParOf" srcId="{02BF7699-0772-FB4D-AB02-ABDDC2CE7392}" destId="{BA0B0811-5F35-2845-86B2-A2F112DA1E9C}" srcOrd="1" destOrd="0" presId="urn:microsoft.com/office/officeart/2005/8/layout/process2"/>
    <dgm:cxn modelId="{F3ACF7A7-1A30-334C-8145-BE4E12FA0C35}" type="presParOf" srcId="{BA0B0811-5F35-2845-86B2-A2F112DA1E9C}" destId="{4C42F2D9-5DC0-2B47-B728-D001F026ABDA}" srcOrd="0" destOrd="0" presId="urn:microsoft.com/office/officeart/2005/8/layout/process2"/>
    <dgm:cxn modelId="{6D70C47F-FEE5-0346-B383-E318163E1200}" type="presParOf" srcId="{02BF7699-0772-FB4D-AB02-ABDDC2CE7392}" destId="{9FFB6120-BE17-A84C-9CE9-56770D35B708}" srcOrd="2" destOrd="0" presId="urn:microsoft.com/office/officeart/2005/8/layout/process2"/>
    <dgm:cxn modelId="{7AB6D918-4051-1846-990F-39879AC29C45}" type="presParOf" srcId="{02BF7699-0772-FB4D-AB02-ABDDC2CE7392}" destId="{2A0CABF2-1E7B-574C-ADD9-AB3C2581DC80}" srcOrd="3" destOrd="0" presId="urn:microsoft.com/office/officeart/2005/8/layout/process2"/>
    <dgm:cxn modelId="{AEF6DB8F-083E-554B-B9D7-F66CDD3ACE67}" type="presParOf" srcId="{2A0CABF2-1E7B-574C-ADD9-AB3C2581DC80}" destId="{C386EE29-6E4D-5542-AC52-697D015784CA}" srcOrd="0" destOrd="0" presId="urn:microsoft.com/office/officeart/2005/8/layout/process2"/>
    <dgm:cxn modelId="{CDF9D075-1E82-B341-B3BB-776E8F8B4587}" type="presParOf" srcId="{02BF7699-0772-FB4D-AB02-ABDDC2CE7392}" destId="{DF0EE767-865A-B14E-A27E-BDD0E60C4F62}" srcOrd="4" destOrd="0" presId="urn:microsoft.com/office/officeart/2005/8/layout/process2"/>
    <dgm:cxn modelId="{63F40A31-EE22-AE4C-B21A-D8BB8886624C}" type="presParOf" srcId="{02BF7699-0772-FB4D-AB02-ABDDC2CE7392}" destId="{FF97E651-0FB0-DB45-A6A9-A9F9A1A323C3}" srcOrd="5" destOrd="0" presId="urn:microsoft.com/office/officeart/2005/8/layout/process2"/>
    <dgm:cxn modelId="{7D4E43D0-542F-AA4D-9607-8A7B593DDAB8}" type="presParOf" srcId="{FF97E651-0FB0-DB45-A6A9-A9F9A1A323C3}" destId="{EC6F8BE2-AEFF-EF4A-BC11-FEBF822C9916}" srcOrd="0" destOrd="0" presId="urn:microsoft.com/office/officeart/2005/8/layout/process2"/>
    <dgm:cxn modelId="{E1086466-0F26-D846-B025-3AB33DEC01C0}" type="presParOf" srcId="{02BF7699-0772-FB4D-AB02-ABDDC2CE7392}" destId="{3FC927F8-40AF-BB4F-ADBC-0171BCCAEC1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2F22C-099E-498D-8DC7-9B2A966FB234}">
      <dsp:nvSpPr>
        <dsp:cNvPr id="0" name=""/>
        <dsp:cNvSpPr/>
      </dsp:nvSpPr>
      <dsp:spPr>
        <a:xfrm>
          <a:off x="0" y="722444"/>
          <a:ext cx="4822324" cy="963260"/>
        </a:xfrm>
        <a:prstGeom prst="notched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4D5A485-77E1-4371-B1DA-5501D50167D9}">
      <dsp:nvSpPr>
        <dsp:cNvPr id="0" name=""/>
        <dsp:cNvSpPr/>
      </dsp:nvSpPr>
      <dsp:spPr>
        <a:xfrm>
          <a:off x="293" y="0"/>
          <a:ext cx="1043266" cy="96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1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Started Pre-Doctoral</a:t>
          </a:r>
          <a:endParaRPr lang="en-US" sz="15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May’17</a:t>
          </a:r>
          <a:endParaRPr lang="en-US" sz="1400" kern="1200" dirty="0"/>
        </a:p>
      </dsp:txBody>
      <dsp:txXfrm>
        <a:off x="293" y="0"/>
        <a:ext cx="1043266" cy="963260"/>
      </dsp:txXfrm>
    </dsp:sp>
    <dsp:sp modelId="{D1720A3A-5323-47FA-A501-DB9E770BAE3D}">
      <dsp:nvSpPr>
        <dsp:cNvPr id="0" name=""/>
        <dsp:cNvSpPr/>
      </dsp:nvSpPr>
      <dsp:spPr>
        <a:xfrm>
          <a:off x="401519" y="1083667"/>
          <a:ext cx="240815" cy="24081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DCC597-2234-4D4F-96BB-AAFC5589CBAE}">
      <dsp:nvSpPr>
        <dsp:cNvPr id="0" name=""/>
        <dsp:cNvSpPr/>
      </dsp:nvSpPr>
      <dsp:spPr>
        <a:xfrm>
          <a:off x="1060354" y="1444889"/>
          <a:ext cx="1119685" cy="96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Started PhD</a:t>
          </a:r>
          <a:endParaRPr lang="en-US" sz="15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Oct’17</a:t>
          </a:r>
          <a:endParaRPr lang="en-US" sz="1400" kern="1200" dirty="0"/>
        </a:p>
      </dsp:txBody>
      <dsp:txXfrm>
        <a:off x="1060354" y="1444889"/>
        <a:ext cx="1119685" cy="963260"/>
      </dsp:txXfrm>
    </dsp:sp>
    <dsp:sp modelId="{DAAE9942-3612-4795-A6AA-72B58A68559F}">
      <dsp:nvSpPr>
        <dsp:cNvPr id="0" name=""/>
        <dsp:cNvSpPr/>
      </dsp:nvSpPr>
      <dsp:spPr>
        <a:xfrm>
          <a:off x="1499789" y="1083667"/>
          <a:ext cx="240815" cy="240815"/>
        </a:xfrm>
        <a:prstGeom prst="ellipse">
          <a:avLst/>
        </a:prstGeom>
        <a:gradFill rotWithShape="0">
          <a:gsLst>
            <a:gs pos="0">
              <a:schemeClr val="accent4">
                <a:hueOff val="-3236525"/>
                <a:satOff val="15622"/>
                <a:lumOff val="529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3236525"/>
                <a:satOff val="15622"/>
                <a:lumOff val="529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3236525"/>
                <a:satOff val="15622"/>
                <a:lumOff val="529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5B4098-56DD-B74F-894B-791B59655CD3}">
      <dsp:nvSpPr>
        <dsp:cNvPr id="0" name=""/>
        <dsp:cNvSpPr/>
      </dsp:nvSpPr>
      <dsp:spPr>
        <a:xfrm>
          <a:off x="2196834" y="0"/>
          <a:ext cx="893510" cy="96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Tutor for the course: Uncertainty in AI</a:t>
          </a:r>
          <a:endParaRPr lang="en-US" sz="1400" kern="1200" dirty="0"/>
        </a:p>
      </dsp:txBody>
      <dsp:txXfrm>
        <a:off x="2196834" y="0"/>
        <a:ext cx="893510" cy="963260"/>
      </dsp:txXfrm>
    </dsp:sp>
    <dsp:sp modelId="{C7190C04-F448-BC4F-A32D-87D53DD23967}">
      <dsp:nvSpPr>
        <dsp:cNvPr id="0" name=""/>
        <dsp:cNvSpPr/>
      </dsp:nvSpPr>
      <dsp:spPr>
        <a:xfrm>
          <a:off x="2581801" y="1142286"/>
          <a:ext cx="123576" cy="123576"/>
        </a:xfrm>
        <a:prstGeom prst="ellipse">
          <a:avLst/>
        </a:prstGeom>
        <a:gradFill rotWithShape="0">
          <a:gsLst>
            <a:gs pos="0">
              <a:schemeClr val="accent4">
                <a:hueOff val="-6473051"/>
                <a:satOff val="31243"/>
                <a:lumOff val="1058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6473051"/>
                <a:satOff val="31243"/>
                <a:lumOff val="1058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6473051"/>
                <a:satOff val="31243"/>
                <a:lumOff val="1058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7A019-C963-46E0-913F-26C35A8A3A2A}">
      <dsp:nvSpPr>
        <dsp:cNvPr id="0" name=""/>
        <dsp:cNvSpPr/>
      </dsp:nvSpPr>
      <dsp:spPr>
        <a:xfrm>
          <a:off x="3107139" y="1444889"/>
          <a:ext cx="1232659" cy="963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First Oral Presentation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smtClean="0"/>
            <a:t>July’18</a:t>
          </a:r>
          <a:endParaRPr lang="en-US" sz="1400" kern="1200" dirty="0"/>
        </a:p>
      </dsp:txBody>
      <dsp:txXfrm>
        <a:off x="3107139" y="1444889"/>
        <a:ext cx="1232659" cy="963260"/>
      </dsp:txXfrm>
    </dsp:sp>
    <dsp:sp modelId="{1C4DEAE2-5E91-451B-9FD4-F8E2742DA4C0}">
      <dsp:nvSpPr>
        <dsp:cNvPr id="0" name=""/>
        <dsp:cNvSpPr/>
      </dsp:nvSpPr>
      <dsp:spPr>
        <a:xfrm>
          <a:off x="3603061" y="1083667"/>
          <a:ext cx="240815" cy="240815"/>
        </a:xfrm>
        <a:prstGeom prst="ellipse">
          <a:avLst/>
        </a:prstGeom>
        <a:gradFill rotWithShape="0">
          <a:gsLst>
            <a:gs pos="0">
              <a:schemeClr val="accent4">
                <a:hueOff val="-9709576"/>
                <a:satOff val="46865"/>
                <a:lumOff val="1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-9709576"/>
                <a:satOff val="46865"/>
                <a:lumOff val="1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-9709576"/>
                <a:satOff val="46865"/>
                <a:lumOff val="1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F4134-EEBF-2242-AE61-06F50EC762A0}">
      <dsp:nvSpPr>
        <dsp:cNvPr id="0" name=""/>
        <dsp:cNvSpPr/>
      </dsp:nvSpPr>
      <dsp:spPr>
        <a:xfrm>
          <a:off x="235295" y="2274"/>
          <a:ext cx="1522674" cy="845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Target Model</a:t>
          </a:r>
          <a:endParaRPr lang="en-US" sz="2000" kern="1200" dirty="0"/>
        </a:p>
      </dsp:txBody>
      <dsp:txXfrm>
        <a:off x="260071" y="27050"/>
        <a:ext cx="1473122" cy="796378"/>
      </dsp:txXfrm>
    </dsp:sp>
    <dsp:sp modelId="{BA0B0811-5F35-2845-86B2-A2F112DA1E9C}">
      <dsp:nvSpPr>
        <dsp:cNvPr id="0" name=""/>
        <dsp:cNvSpPr/>
      </dsp:nvSpPr>
      <dsp:spPr>
        <a:xfrm rot="5400000">
          <a:off x="838021" y="869352"/>
          <a:ext cx="317223" cy="3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882433" y="901075"/>
        <a:ext cx="228400" cy="222056"/>
      </dsp:txXfrm>
    </dsp:sp>
    <dsp:sp modelId="{9FFB6120-BE17-A84C-9CE9-56770D35B708}">
      <dsp:nvSpPr>
        <dsp:cNvPr id="0" name=""/>
        <dsp:cNvSpPr/>
      </dsp:nvSpPr>
      <dsp:spPr>
        <a:xfrm>
          <a:off x="235295" y="1271169"/>
          <a:ext cx="1522674" cy="845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Generate Solutions</a:t>
          </a:r>
          <a:endParaRPr lang="en-US" sz="2000" kern="1200" dirty="0"/>
        </a:p>
      </dsp:txBody>
      <dsp:txXfrm>
        <a:off x="260071" y="1295945"/>
        <a:ext cx="1473122" cy="796378"/>
      </dsp:txXfrm>
    </dsp:sp>
    <dsp:sp modelId="{2A0CABF2-1E7B-574C-ADD9-AB3C2581DC80}">
      <dsp:nvSpPr>
        <dsp:cNvPr id="0" name=""/>
        <dsp:cNvSpPr/>
      </dsp:nvSpPr>
      <dsp:spPr>
        <a:xfrm rot="5400000">
          <a:off x="838021" y="2138247"/>
          <a:ext cx="317223" cy="3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882433" y="2169970"/>
        <a:ext cx="228400" cy="222056"/>
      </dsp:txXfrm>
    </dsp:sp>
    <dsp:sp modelId="{DF0EE767-865A-B14E-A27E-BDD0E60C4F62}">
      <dsp:nvSpPr>
        <dsp:cNvPr id="0" name=""/>
        <dsp:cNvSpPr/>
      </dsp:nvSpPr>
      <dsp:spPr>
        <a:xfrm>
          <a:off x="235295" y="2540064"/>
          <a:ext cx="1522674" cy="845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Learn </a:t>
          </a:r>
          <a:r>
            <a:rPr lang="en-US" sz="2000" kern="1200" dirty="0" smtClean="0"/>
            <a:t>Model</a:t>
          </a:r>
        </a:p>
      </dsp:txBody>
      <dsp:txXfrm>
        <a:off x="260071" y="2564840"/>
        <a:ext cx="1473122" cy="796378"/>
      </dsp:txXfrm>
    </dsp:sp>
    <dsp:sp modelId="{FF97E651-0FB0-DB45-A6A9-A9F9A1A323C3}">
      <dsp:nvSpPr>
        <dsp:cNvPr id="0" name=""/>
        <dsp:cNvSpPr/>
      </dsp:nvSpPr>
      <dsp:spPr>
        <a:xfrm rot="5400000">
          <a:off x="838021" y="3407142"/>
          <a:ext cx="317223" cy="38066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882433" y="3438865"/>
        <a:ext cx="228400" cy="222056"/>
      </dsp:txXfrm>
    </dsp:sp>
    <dsp:sp modelId="{3FC927F8-40AF-BB4F-ADBC-0171BCCAEC1E}">
      <dsp:nvSpPr>
        <dsp:cNvPr id="0" name=""/>
        <dsp:cNvSpPr/>
      </dsp:nvSpPr>
      <dsp:spPr>
        <a:xfrm>
          <a:off x="235295" y="3808959"/>
          <a:ext cx="1522674" cy="84593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Precision &amp; Recall</a:t>
          </a:r>
          <a:endParaRPr lang="en-US" sz="2000" kern="1200" dirty="0"/>
        </a:p>
      </dsp:txBody>
      <dsp:txXfrm>
        <a:off x="260071" y="3833735"/>
        <a:ext cx="1473122" cy="796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29-06-18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29-06-18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9958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For big organizations, generating schedules manually is a complicated task, having a constraint learner removes the dependency on domain experts and thus saves a lot of time and money, and at the same time reduces the chances of making any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48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236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88639F-EE81-C549-87E3-C26BC0F514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2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017E8-2F18-B245-90D2-F24111351A9D}" type="datetime1">
              <a:rPr lang="en-IN" smtClean="0"/>
              <a:t>29/06/18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9DDA3-5F9B-6244-A49C-2421908E6408}" type="datetime1">
              <a:rPr lang="en-IN" smtClean="0"/>
              <a:t>29/06/18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1A1D4-8320-3C47-A702-163CFE423B56}" type="datetime1">
              <a:rPr lang="en-IN" smtClean="0"/>
              <a:t>29/06/18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85A77-FB1D-9246-B894-20D05EBA8896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95440-5F96-2645-9E76-64DD38AFB279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F1EAB-37C2-8640-8D87-0631EDAD7C3F}" type="datetime1">
              <a:rPr lang="en-IN" smtClean="0"/>
              <a:t>29/06/18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4AD57-0EDE-854F-B0AD-C3A473F9FC31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5C82EA-8E6C-844E-AD3C-2C80945093D4}" type="datetime1">
              <a:rPr lang="en-IN" smtClean="0"/>
              <a:t>29/06/18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D476E-A4F8-8045-B0E5-B23DF2288F04}" type="datetime1">
              <a:rPr lang="en-IN" smtClean="0"/>
              <a:t>29/06/18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Fin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53E9B-C882-3F46-BAF9-8FB38FE7A726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2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C7FE2257-D717-AB42-B04A-87C4E1C52C5D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8D497356-047E-894B-AF65-AF3284704D53}" type="datetime1">
              <a:rPr lang="en-IN" smtClean="0"/>
              <a:t>29/06/18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diagramData" Target="../diagrams/data1.xml"/><Relationship Id="rId8" Type="http://schemas.openxmlformats.org/officeDocument/2006/relationships/diagramLayout" Target="../diagrams/layout1.xml"/><Relationship Id="rId9" Type="http://schemas.openxmlformats.org/officeDocument/2006/relationships/diagramQuickStyle" Target="../diagrams/quickStyle1.xml"/><Relationship Id="rId10" Type="http://schemas.openxmlformats.org/officeDocument/2006/relationships/diagramColors" Target="../diagrams/colors1.xml"/><Relationship Id="rId11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575998" y="1080000"/>
            <a:ext cx="11095301" cy="4024798"/>
          </a:xfrm>
        </p:spPr>
        <p:txBody>
          <a:bodyPr/>
          <a:lstStyle/>
          <a:p>
            <a:r>
              <a:rPr lang="nl-NL" dirty="0" smtClean="0"/>
              <a:t>Learning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Personnel</a:t>
            </a:r>
            <a:r>
              <a:rPr lang="nl-NL" dirty="0" smtClean="0"/>
              <a:t> Rostering </a:t>
            </a:r>
            <a:r>
              <a:rPr lang="nl-NL" dirty="0" err="1" smtClean="0"/>
              <a:t>Problems</a:t>
            </a:r>
            <a:r>
              <a:rPr lang="nl-NL" dirty="0" smtClean="0"/>
              <a:t> Using Tensors</a:t>
            </a:r>
            <a:endParaRPr lang="nl-NL" dirty="0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98" y="5392801"/>
            <a:ext cx="10549201" cy="730188"/>
          </a:xfrm>
        </p:spPr>
        <p:txBody>
          <a:bodyPr>
            <a:normAutofit/>
          </a:bodyPr>
          <a:lstStyle/>
          <a:p>
            <a:r>
              <a:rPr lang="en-US" dirty="0"/>
              <a:t>Mohit </a:t>
            </a:r>
            <a:r>
              <a:rPr lang="en-US" dirty="0" smtClean="0"/>
              <a:t>Kumar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 Slices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𝑆h𝑖𝑓𝑡𝑠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22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4"/>
          <p:cNvGraphicFramePr>
            <a:graphicFrameLocks/>
          </p:cNvGraphicFramePr>
          <p:nvPr>
            <p:extLst/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254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 Slices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971676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6696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NonZero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14102" y="4997460"/>
                <a:ext cx="3964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∈⨂(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02" y="4997460"/>
                <a:ext cx="396499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23" t="-144444" r="-1846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78128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7637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NonZero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14102" y="4997460"/>
                <a:ext cx="39649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≠</m:t>
                          </m:r>
                          <m:r>
                            <a:rPr lang="en-US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𝟎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∈⨂(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102" y="4997460"/>
                <a:ext cx="3964995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23" t="-144444" r="-1846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4473244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223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Sum</a:t>
            </a:r>
            <a:endParaRPr lang="en-US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33137" y="4997460"/>
                <a:ext cx="4926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𝑣𝑎𝑙𝑢𝑒𝑠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∈⨂(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37" y="4997460"/>
                <a:ext cx="492692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19" t="-144444" r="-1361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405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Sum</a:t>
            </a:r>
            <a:endParaRPr lang="en-US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423784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2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633137" y="4997460"/>
                <a:ext cx="49269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𝑜𝑓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𝑣𝑎𝑙𝑢𝑒𝑠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charset="0"/>
                            </a:rPr>
                            <m:t>𝑿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𝑒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𝑒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∈⨂(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137" y="4997460"/>
                <a:ext cx="492692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19" t="-144444" r="-1361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4365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Count</a:t>
            </a:r>
            <a:endParaRPr lang="en-US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/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r>
                        <a:rPr lang="en-US" b="0" i="1" smtClean="0">
                          <a:latin typeface="Cambria Math" charset="0"/>
                        </a:rPr>
                        <m:t>𝐷𝑎𝑦𝑠</m:t>
                      </m:r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146667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7487" y="4997460"/>
                <a:ext cx="4758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𝐶𝑂𝑈𝑁𝑇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𝑁𝑜𝑛𝑍𝑒𝑟𝑜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87" y="4997460"/>
                <a:ext cx="4758226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69" r="-141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1224000" y="1783122"/>
            <a:ext cx="2581633" cy="980823"/>
            <a:chOff x="8113378" y="3058671"/>
            <a:chExt cx="2581633" cy="98082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8113378" y="3410582"/>
                  <a:ext cx="49628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𝐷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3378" y="3410582"/>
                  <a:ext cx="49628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825569" y="3068311"/>
                  <a:ext cx="41621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569" y="3068311"/>
                  <a:ext cx="41621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8825568" y="3762279"/>
                  <a:ext cx="41621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5568" y="3762279"/>
                  <a:ext cx="416215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/>
            <p:cNvCxnSpPr>
              <a:endCxn id="15" idx="1"/>
            </p:cNvCxnSpPr>
            <p:nvPr/>
          </p:nvCxnSpPr>
          <p:spPr>
            <a:xfrm flipV="1">
              <a:off x="8455916" y="3204909"/>
              <a:ext cx="330784" cy="3521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8455916" y="3557036"/>
              <a:ext cx="377345" cy="3516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ight Brace 15"/>
            <p:cNvSpPr/>
            <p:nvPr/>
          </p:nvSpPr>
          <p:spPr>
            <a:xfrm>
              <a:off x="9156352" y="3058671"/>
              <a:ext cx="377345" cy="98082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9614405" y="3410582"/>
                  <a:ext cx="108060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∩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14405" y="3410582"/>
                  <a:ext cx="108060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520" r="-6780" b="-1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9775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Count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r>
                        <a:rPr lang="en-US" b="0" i="1" smtClean="0">
                          <a:latin typeface="Cambria Math" charset="0"/>
                        </a:rPr>
                        <m:t>𝐷𝑎𝑦𝑠</m:t>
                      </m:r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146667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𝐶𝑂𝑈𝑁𝑇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1" i="1" smtClean="0">
                          <a:latin typeface="Cambria Math" charset="0"/>
                        </a:rPr>
                        <m:t>𝑵𝒐𝒏𝒁𝒆𝒓𝒐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630" r="-1259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0428112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219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Count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r>
                        <a:rPr lang="en-US" b="0" i="1" smtClean="0">
                          <a:latin typeface="Cambria Math" charset="0"/>
                        </a:rPr>
                        <m:t>𝐷𝑎𝑦𝑠</m:t>
                      </m:r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blipFill rotWithShape="0">
                <a:blip r:embed="rId3"/>
                <a:stretch>
                  <a:fillRect t="-146667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𝐶𝑂𝑈𝑁𝑇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1" i="1" smtClean="0">
                          <a:latin typeface="Cambria Math" charset="0"/>
                        </a:rPr>
                        <m:t>𝑺𝒖𝒎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𝑁𝑜𝑛𝑍𝑒𝑟𝑜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78" r="-88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4"/>
          <p:cNvGraphicFramePr>
            <a:graphicFrameLocks/>
          </p:cNvGraphicFramePr>
          <p:nvPr>
            <p:extLst/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4521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Definitions </a:t>
            </a:r>
            <a:r>
              <a:rPr lang="mr-IN" dirty="0" smtClean="0"/>
              <a:t>–</a:t>
            </a:r>
            <a:r>
              <a:rPr lang="en-US" dirty="0" smtClean="0"/>
              <a:t> Count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𝑀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  </m:t>
                      </m:r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={</m:t>
                      </m:r>
                      <m:r>
                        <a:rPr lang="en-US" b="0" i="1" smtClean="0">
                          <a:latin typeface="Cambria Math" charset="0"/>
                        </a:rPr>
                        <m:t>𝐷𝑎𝑦𝑠</m:t>
                      </m:r>
                      <m:r>
                        <a:rPr lang="en-US" b="0" i="1" smtClean="0">
                          <a:latin typeface="Cambria Math" charset="0"/>
                        </a:rPr>
                        <m:t>}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137" y="1783122"/>
                <a:ext cx="3254926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146667" b="-18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𝑪𝑶𝑼𝑵𝑻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𝑁𝑜𝑛𝑍𝑒𝑟𝑜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487" y="4997460"/>
                <a:ext cx="4842929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2" r="-882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69704"/>
              </p:ext>
            </p:extLst>
          </p:nvPr>
        </p:nvGraphicFramePr>
        <p:xfrm>
          <a:off x="4231950" y="2484207"/>
          <a:ext cx="3729300" cy="1183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Count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3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389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853" y="2407590"/>
            <a:ext cx="1348469" cy="13484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804" y="1619489"/>
            <a:ext cx="2024814" cy="7881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000" y="3953208"/>
            <a:ext cx="3411071" cy="610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00" y="1619489"/>
            <a:ext cx="1961889" cy="679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898" y="3802313"/>
            <a:ext cx="1903720" cy="761157"/>
          </a:xfrm>
          <a:prstGeom prst="rect">
            <a:avLst/>
          </a:prstGeom>
        </p:spPr>
      </p:pic>
      <p:graphicFrame>
        <p:nvGraphicFramePr>
          <p:cNvPr id="12" name="Diagram 11" descr="Basic Timeline" title="SmartArt"/>
          <p:cNvGraphicFramePr/>
          <p:nvPr>
            <p:extLst>
              <p:ext uri="{D42A27DB-BD31-4B8C-83A1-F6EECF244321}">
                <p14:modId xmlns:p14="http://schemas.microsoft.com/office/powerpoint/2010/main" val="807155972"/>
              </p:ext>
            </p:extLst>
          </p:nvPr>
        </p:nvGraphicFramePr>
        <p:xfrm>
          <a:off x="6794876" y="2010334"/>
          <a:ext cx="4822324" cy="2408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791516" y="4515115"/>
            <a:ext cx="282904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Blueprint</a:t>
            </a:r>
          </a:p>
          <a:p>
            <a:pPr algn="ctr"/>
            <a:endParaRPr lang="en-US" sz="600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Academic writing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Declarative Talen </a:t>
            </a:r>
            <a:r>
              <a:rPr lang="en-US" dirty="0" err="1" smtClean="0"/>
              <a:t>en</a:t>
            </a:r>
            <a:r>
              <a:rPr lang="en-US" dirty="0" smtClean="0"/>
              <a:t> AI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Summer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19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Constraints List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75134" y="5626759"/>
                <a:ext cx="48429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𝐶𝑂𝑈𝑁𝑇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𝑆𝑢𝑚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latin typeface="Cambria Math" charset="0"/>
                        </a:rPr>
                        <m:t>𝑁𝑜𝑛𝑍𝑒𝑟𝑜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134" y="5626759"/>
                <a:ext cx="4842929" cy="276999"/>
              </a:xfrm>
              <a:prstGeom prst="rect">
                <a:avLst/>
              </a:prstGeom>
              <a:blipFill rotWithShape="0">
                <a:blip r:embed="rId2"/>
                <a:stretch>
                  <a:fillRect r="-50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905643"/>
              </p:ext>
            </p:extLst>
          </p:nvPr>
        </p:nvGraphicFramePr>
        <p:xfrm>
          <a:off x="2224594" y="1359036"/>
          <a:ext cx="7744011" cy="396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8336"/>
                <a:gridCol w="1388336"/>
                <a:gridCol w="4967339"/>
              </a:tblGrid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Count</a:t>
                      </a:r>
                      <a:endParaRPr lang="en-US" sz="1600" dirty="0"/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 of working days/Nurse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{Days,</a:t>
                      </a:r>
                      <a:r>
                        <a:rPr lang="en-US" sz="1600" baseline="0" dirty="0" smtClean="0"/>
                        <a:t> Shifts}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 of working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shifts/Nurse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# of employees / day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{Shifts}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shifts for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each day with at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least one nurse</a:t>
                      </a:r>
                      <a:r>
                        <a:rPr lang="en-US" sz="1600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working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{Slots}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{Nurses,</a:t>
                      </a:r>
                      <a:r>
                        <a:rPr lang="en-US" sz="1600" baseline="0" dirty="0" smtClean="0"/>
                        <a:t> Days}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working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shifts per day /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nurse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{Nurses, Slots}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working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days in the same</a:t>
                      </a:r>
                      <a:r>
                        <a:rPr lang="en-US" sz="16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shift / nurse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552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{Nurses}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{Days, Shifts}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of nurses pre shift per day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6319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890683" y="2409392"/>
                <a:ext cx="871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1,0,0,1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683" y="2409392"/>
                <a:ext cx="871713" cy="276999"/>
              </a:xfrm>
              <a:prstGeom prst="rect">
                <a:avLst/>
              </a:prstGeom>
              <a:blipFill rotWithShape="0">
                <a:blip r:embed="rId3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5260789" y="2302278"/>
                <a:ext cx="981359" cy="491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1,0,0,0 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0,0,0,1 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89" y="2302278"/>
                <a:ext cx="981359" cy="49122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794625" y="2547891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387541"/>
              </p:ext>
            </p:extLst>
          </p:nvPr>
        </p:nvGraphicFramePr>
        <p:xfrm>
          <a:off x="838201" y="2158502"/>
          <a:ext cx="210670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6745"/>
                <a:gridCol w="12099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Nurses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Skill Level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Sophie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Hanna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Ruben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Low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High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90683" y="3628591"/>
                <a:ext cx="871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0,1,1,0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0683" y="3628591"/>
                <a:ext cx="871712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5260789" y="3628591"/>
                <a:ext cx="930063" cy="491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0,1,0,0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0,0,1,0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789" y="3628591"/>
                <a:ext cx="930063" cy="49122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>
            <a:off x="4794625" y="3767090"/>
            <a:ext cx="3227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3"/>
            <a:endCxn id="15" idx="1"/>
          </p:cNvCxnSpPr>
          <p:nvPr/>
        </p:nvCxnSpPr>
        <p:spPr>
          <a:xfrm flipV="1">
            <a:off x="2944907" y="2547892"/>
            <a:ext cx="945776" cy="53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9" idx="3"/>
            <a:endCxn id="23" idx="1"/>
          </p:cNvCxnSpPr>
          <p:nvPr/>
        </p:nvCxnSpPr>
        <p:spPr>
          <a:xfrm>
            <a:off x="2944907" y="3085602"/>
            <a:ext cx="945776" cy="681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6385583" y="2478641"/>
            <a:ext cx="322729" cy="138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6851747" y="2302277"/>
                <a:ext cx="1184940" cy="491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 </m:t>
                          </m:r>
                          <m:eqArr>
                            <m:eqArr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1,0,0,0 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0,0,0,1 </m:t>
                              </m:r>
                            </m:e>
                          </m:eqArr>
                        </m:e>
                      </m:d>
                      <m:r>
                        <a:rPr lang="mr-IN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747" y="2302277"/>
                <a:ext cx="1184940" cy="49122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2724188"/>
              </p:ext>
            </p:extLst>
          </p:nvPr>
        </p:nvGraphicFramePr>
        <p:xfrm>
          <a:off x="8136208" y="1691827"/>
          <a:ext cx="2072546" cy="221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748"/>
                <a:gridCol w="406266"/>
                <a:gridCol w="406266"/>
                <a:gridCol w="40626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30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Down Arrow 37"/>
          <p:cNvSpPr/>
          <p:nvPr/>
        </p:nvSpPr>
        <p:spPr>
          <a:xfrm>
            <a:off x="9686832" y="3994354"/>
            <a:ext cx="396679" cy="3496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3062424"/>
              </p:ext>
            </p:extLst>
          </p:nvPr>
        </p:nvGraphicFramePr>
        <p:xfrm>
          <a:off x="8136208" y="4441166"/>
          <a:ext cx="2072546" cy="148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748"/>
                <a:gridCol w="406266"/>
                <a:gridCol w="406266"/>
                <a:gridCol w="40626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Mon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59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424906"/>
              </p:ext>
            </p:extLst>
          </p:nvPr>
        </p:nvGraphicFramePr>
        <p:xfrm>
          <a:off x="10186263" y="1691827"/>
          <a:ext cx="1218798" cy="22172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66"/>
                <a:gridCol w="406266"/>
                <a:gridCol w="406266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Tue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30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783529"/>
              </p:ext>
            </p:extLst>
          </p:nvPr>
        </p:nvGraphicFramePr>
        <p:xfrm>
          <a:off x="10208754" y="4441166"/>
          <a:ext cx="1218798" cy="14821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266"/>
                <a:gridCol w="406266"/>
                <a:gridCol w="406266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Tue</a:t>
                      </a:r>
                      <a:endParaRPr lang="en-US" sz="16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959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</a:t>
                      </a:r>
                      <a:endParaRPr lang="en-US" sz="16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3189194" y="2451847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209366" y="337969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59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892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Experiments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0634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1656000"/>
            <a:ext cx="11041200" cy="358835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Does the learned model produce schedules similar to the target model?</a:t>
            </a:r>
          </a:p>
          <a:p>
            <a:endParaRPr lang="en-US" dirty="0" smtClean="0"/>
          </a:p>
          <a:p>
            <a:r>
              <a:rPr lang="en-US" dirty="0" smtClean="0"/>
              <a:t>How many input examples are needed to achieve a good accuracy?</a:t>
            </a:r>
          </a:p>
          <a:p>
            <a:endParaRPr lang="en-US" dirty="0" smtClean="0"/>
          </a:p>
          <a:p>
            <a:r>
              <a:rPr lang="en-US" dirty="0" smtClean="0"/>
              <a:t>Does the algorithm scale to real world target models?</a:t>
            </a:r>
          </a:p>
          <a:p>
            <a:endParaRPr lang="en-US" dirty="0" smtClean="0"/>
          </a:p>
          <a:p>
            <a:r>
              <a:rPr lang="en-US" dirty="0" smtClean="0"/>
              <a:t>How does the algorithm perform in the presence of the background knowledge?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0639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81232877"/>
              </p:ext>
            </p:extLst>
          </p:nvPr>
        </p:nvGraphicFramePr>
        <p:xfrm>
          <a:off x="1469462" y="1359037"/>
          <a:ext cx="1993266" cy="4657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24</a:t>
            </a:fld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1359036"/>
            <a:ext cx="5372100" cy="45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892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Results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310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/>
              <a:t>Representable Hard </a:t>
            </a:r>
            <a:r>
              <a:rPr lang="en-US" dirty="0" smtClean="0"/>
              <a:t>Constraint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35" y="2281561"/>
            <a:ext cx="3753661" cy="24518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249" y="2281561"/>
            <a:ext cx="3628032" cy="245184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511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</a:t>
            </a:r>
            <a:r>
              <a:rPr lang="mr-IN" dirty="0" smtClean="0"/>
              <a:t>–</a:t>
            </a:r>
            <a:r>
              <a:rPr lang="en-US" dirty="0" smtClean="0"/>
              <a:t> Non-Representable </a:t>
            </a:r>
            <a:r>
              <a:rPr lang="en-US" dirty="0"/>
              <a:t>Hard </a:t>
            </a:r>
            <a:r>
              <a:rPr lang="en-US" dirty="0" smtClean="0"/>
              <a:t>Constraint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688893"/>
            <a:ext cx="3732866" cy="24382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766" y="1688893"/>
            <a:ext cx="3727370" cy="24346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66" y="3648292"/>
            <a:ext cx="3616563" cy="243826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8180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892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Submissions &amp; Future Work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88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6000" y="2278300"/>
            <a:ext cx="11041200" cy="2629876"/>
          </a:xfrm>
        </p:spPr>
        <p:txBody>
          <a:bodyPr/>
          <a:lstStyle/>
          <a:p>
            <a:r>
              <a:rPr lang="en-US" dirty="0" smtClean="0"/>
              <a:t>Abstract accepted in EURO 2018 </a:t>
            </a:r>
            <a:r>
              <a:rPr lang="mr-IN" dirty="0" smtClean="0"/>
              <a:t>–</a:t>
            </a:r>
            <a:r>
              <a:rPr lang="en-US" dirty="0" smtClean="0"/>
              <a:t> 29</a:t>
            </a:r>
            <a:r>
              <a:rPr lang="en-US" baseline="30000" dirty="0" smtClean="0"/>
              <a:t>th</a:t>
            </a:r>
            <a:r>
              <a:rPr lang="en-US" dirty="0" smtClean="0"/>
              <a:t> European Conference on Operational Research</a:t>
            </a:r>
          </a:p>
          <a:p>
            <a:r>
              <a:rPr lang="en-US" dirty="0" smtClean="0"/>
              <a:t>Workshop paper accepted at IJCAI 2018 </a:t>
            </a:r>
            <a:r>
              <a:rPr lang="mr-IN" dirty="0" smtClean="0"/>
              <a:t>–</a:t>
            </a:r>
            <a:r>
              <a:rPr lang="en-US" dirty="0" smtClean="0"/>
              <a:t> Data Science meets Optimization</a:t>
            </a:r>
          </a:p>
          <a:p>
            <a:r>
              <a:rPr lang="en-US" dirty="0"/>
              <a:t>Decomposition Strategies for Constructive Preference </a:t>
            </a:r>
            <a:r>
              <a:rPr lang="en-US" dirty="0"/>
              <a:t>Elicitation </a:t>
            </a:r>
            <a:r>
              <a:rPr lang="en-US" dirty="0"/>
              <a:t>a</a:t>
            </a:r>
            <a:r>
              <a:rPr lang="en-US" dirty="0" smtClean="0"/>
              <a:t>ccepted </a:t>
            </a:r>
            <a:r>
              <a:rPr lang="en-US" dirty="0"/>
              <a:t>at the Thirty-Second AAAI Conference on Artificial Intelligence (AAAI-18)</a:t>
            </a:r>
          </a:p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Submissions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099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Introduction</a:t>
            </a:r>
          </a:p>
          <a:p>
            <a:r>
              <a:rPr lang="en-US" dirty="0" smtClean="0"/>
              <a:t>Algorithm </a:t>
            </a:r>
            <a:r>
              <a:rPr lang="mr-IN" dirty="0" smtClean="0"/>
              <a:t>–</a:t>
            </a:r>
            <a:r>
              <a:rPr lang="en-US" dirty="0" smtClean="0"/>
              <a:t> COUNT-OR</a:t>
            </a:r>
          </a:p>
          <a:p>
            <a:r>
              <a:rPr lang="en-US" dirty="0" smtClean="0"/>
              <a:t>Experiments</a:t>
            </a:r>
            <a:endParaRPr lang="en-US" dirty="0" smtClean="0"/>
          </a:p>
          <a:p>
            <a:r>
              <a:rPr lang="en-US" dirty="0" smtClean="0"/>
              <a:t>Results</a:t>
            </a:r>
          </a:p>
          <a:p>
            <a:r>
              <a:rPr lang="en-US" dirty="0"/>
              <a:t>Submissions</a:t>
            </a:r>
            <a:endParaRPr lang="en-US" dirty="0" smtClean="0"/>
          </a:p>
          <a:p>
            <a:r>
              <a:rPr lang="en-US" dirty="0" smtClean="0"/>
              <a:t>Future </a:t>
            </a:r>
            <a:r>
              <a:rPr lang="en-US" dirty="0" smtClean="0"/>
              <a:t>Work</a:t>
            </a:r>
            <a:endParaRPr lang="en-US" dirty="0" smtClean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78427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00" y="1879518"/>
            <a:ext cx="5080000" cy="381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113" y="4738305"/>
            <a:ext cx="300148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Handling soft constraints as they appear quite frequently in OR models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000" y="2184400"/>
            <a:ext cx="289324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Extend the algorithm to support other problems</a:t>
            </a:r>
          </a:p>
          <a:p>
            <a:pPr algn="ctr"/>
            <a:r>
              <a:rPr lang="en-US" dirty="0"/>
              <a:t>l</a:t>
            </a:r>
            <a:r>
              <a:rPr lang="en-US" dirty="0" smtClean="0"/>
              <a:t>ike Sports scheduling or time tabling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36600" y="2184399"/>
            <a:ext cx="2753059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Make the algorithm interactive by including the concept of </a:t>
            </a:r>
            <a:r>
              <a:rPr lang="en-US" smtClean="0"/>
              <a:t>coactive learning</a:t>
            </a:r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703974" y="4496260"/>
            <a:ext cx="3129438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Careful omission of constraints because the set </a:t>
            </a:r>
            <a:r>
              <a:rPr lang="en-US" smtClean="0"/>
              <a:t>of constraints learnt with COUNT-OR is bigger than the target model</a:t>
            </a:r>
            <a:endParaRPr lang="en-US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292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623" y="2449419"/>
            <a:ext cx="4603376" cy="1732616"/>
          </a:xfrm>
        </p:spPr>
        <p:txBody>
          <a:bodyPr/>
          <a:lstStyle/>
          <a:p>
            <a:pPr algn="ctr"/>
            <a:r>
              <a:rPr lang="en-US" b="1" dirty="0" smtClean="0"/>
              <a:t>THANK YOU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1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623" y="2449419"/>
            <a:ext cx="4603376" cy="1732616"/>
          </a:xfrm>
        </p:spPr>
        <p:txBody>
          <a:bodyPr/>
          <a:lstStyle/>
          <a:p>
            <a:pPr algn="ctr"/>
            <a:r>
              <a:rPr lang="en-US" b="1" dirty="0" smtClean="0"/>
              <a:t>QUESTIONS ?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887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892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smtClean="0"/>
              <a:t>Problem Introduction</a:t>
            </a:r>
            <a:endParaRPr lang="en-US" sz="4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4717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40370"/>
              </p:ext>
            </p:extLst>
          </p:nvPr>
        </p:nvGraphicFramePr>
        <p:xfrm>
          <a:off x="576000" y="2239462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68603" y="2337634"/>
            <a:ext cx="394859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Constraints</a:t>
            </a:r>
            <a:endParaRPr lang="en-US" b="1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Max/Min number of working days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Max/Min number of employees each day/shift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Max/Min number of consecutive working days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Max/Min number of shifts per day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596345" y="3165039"/>
            <a:ext cx="363070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250460" y="2970193"/>
            <a:ext cx="1585370" cy="7664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COUNT-OR</a:t>
            </a:r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70681" y="3184805"/>
            <a:ext cx="363070" cy="336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907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useful?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1323405"/>
            <a:ext cx="5156200" cy="48865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76500" y="2584188"/>
            <a:ext cx="5240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Removes the </a:t>
            </a:r>
            <a:r>
              <a:rPr lang="en-US" dirty="0" smtClean="0"/>
              <a:t>dependency on domain experts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aves </a:t>
            </a:r>
            <a:r>
              <a:rPr lang="en-US" dirty="0" smtClean="0"/>
              <a:t>a lot of time and </a:t>
            </a:r>
            <a:r>
              <a:rPr lang="en-US" dirty="0" smtClean="0"/>
              <a:t>money 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R</a:t>
            </a:r>
            <a:r>
              <a:rPr lang="en-US" dirty="0" smtClean="0"/>
              <a:t>educes </a:t>
            </a:r>
            <a:r>
              <a:rPr lang="en-US" dirty="0"/>
              <a:t>the chances of making any </a:t>
            </a:r>
            <a:r>
              <a:rPr lang="en-US" dirty="0" smtClean="0"/>
              <a:t>error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008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48920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Algorithm </a:t>
            </a:r>
            <a:r>
              <a:rPr lang="mr-IN" sz="4000" dirty="0"/>
              <a:t>–</a:t>
            </a:r>
            <a:r>
              <a:rPr lang="en-US" sz="4000" dirty="0"/>
              <a:t> COUNT-OR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053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76000" y="2239462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>
            <a:off x="4469345" y="3165039"/>
            <a:ext cx="363070" cy="3765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83760" y="311697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X</a:t>
            </a:r>
            <a:endParaRPr lang="en-US" sz="2400" dirty="0"/>
          </a:p>
        </p:txBody>
      </p:sp>
      <p:cxnSp>
        <p:nvCxnSpPr>
          <p:cNvPr id="10" name="Elbow Connector 9"/>
          <p:cNvCxnSpPr/>
          <p:nvPr/>
        </p:nvCxnSpPr>
        <p:spPr>
          <a:xfrm>
            <a:off x="5500610" y="3360510"/>
            <a:ext cx="1371600" cy="135119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/>
          <p:nvPr/>
        </p:nvCxnSpPr>
        <p:spPr>
          <a:xfrm flipV="1">
            <a:off x="5500610" y="2009321"/>
            <a:ext cx="1371600" cy="13261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1500" y="1809266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Rank</a:t>
            </a:r>
            <a:endParaRPr lang="en-US" sz="2000" dirty="0"/>
          </a:p>
        </p:txBody>
      </p:sp>
      <p:sp>
        <p:nvSpPr>
          <p:cNvPr id="16" name="TextBox 15"/>
          <p:cNvSpPr txBox="1"/>
          <p:nvPr/>
        </p:nvSpPr>
        <p:spPr>
          <a:xfrm>
            <a:off x="6921499" y="4511645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Shape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848356" y="1732322"/>
                <a:ext cx="278055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𝑖𝑚𝑒𝑛𝑠𝑖𝑜𝑛𝑠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𝑆h𝑖𝑓𝑡𝑠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56" y="1732322"/>
                <a:ext cx="2780552" cy="553998"/>
              </a:xfrm>
              <a:prstGeom prst="rect">
                <a:avLst/>
              </a:prstGeom>
              <a:blipFill rotWithShape="0">
                <a:blip r:embed="rId2"/>
                <a:stretch>
                  <a:fillRect l="-1751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848356" y="4296201"/>
                <a:ext cx="2780552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𝑖𝑠𝑡𝑖𝑛𝑐𝑡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𝑉𝑎𝑙𝑢𝑒𝑠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𝑒𝑎𝑐h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𝐷𝑖𝑚𝑒𝑛𝑠𝑖𝑜𝑛𝑠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7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356" y="4296201"/>
                <a:ext cx="2780552" cy="830997"/>
              </a:xfrm>
              <a:prstGeom prst="rect">
                <a:avLst/>
              </a:prstGeom>
              <a:blipFill rotWithShape="0">
                <a:blip r:embed="rId3"/>
                <a:stretch>
                  <a:fillRect t="-47794" r="-219" b="-2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531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DTAI, Computer Science</a:t>
            </a:r>
            <a:endParaRPr lang="nl-NL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Tensor Slices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5998838"/>
              </p:ext>
            </p:extLst>
          </p:nvPr>
        </p:nvGraphicFramePr>
        <p:xfrm>
          <a:off x="4231950" y="2484207"/>
          <a:ext cx="3729300" cy="22276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93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  <a:gridCol w="335929"/>
              </a:tblGrid>
              <a:tr h="348222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Mon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Tue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486557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Nurse</a:t>
                      </a:r>
                    </a:p>
                    <a:p>
                      <a:pPr algn="ctr"/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S1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S2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solidFill>
                            <a:schemeClr val="bg1"/>
                          </a:solidFill>
                        </a:rPr>
                        <a:t>S3</a:t>
                      </a:r>
                      <a:endParaRPr lang="en-US" sz="9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-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Sophie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Hanna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Ruben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4822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solidFill>
                            <a:schemeClr val="bg1"/>
                          </a:solidFill>
                        </a:rPr>
                        <a:t>Sam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1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0</a:t>
                      </a:r>
                      <a:endParaRPr lang="en-US" sz="11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-</a:t>
                      </a:r>
                      <a:endParaRPr lang="en-US" sz="11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𝐷</m:t>
                      </m:r>
                      <m:r>
                        <a:rPr lang="en-US" b="0" i="1" smtClean="0">
                          <a:latin typeface="Cambria Math" charset="0"/>
                        </a:rPr>
                        <m:t>′=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𝑁𝑢𝑟𝑠𝑒𝑠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𝐷𝑎𝑦𝑠</m:t>
                          </m:r>
                        </m:e>
                      </m:d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6324" y="1783122"/>
                <a:ext cx="2780552" cy="276999"/>
              </a:xfrm>
              <a:prstGeom prst="rect">
                <a:avLst/>
              </a:prstGeom>
              <a:blipFill rotWithShape="0">
                <a:blip r:embed="rId2"/>
                <a:stretch>
                  <a:fillRect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1816480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1606</Words>
  <Application>Microsoft Macintosh PowerPoint</Application>
  <PresentationFormat>Widescreen</PresentationFormat>
  <Paragraphs>872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Cambria Math</vt:lpstr>
      <vt:lpstr>Mangal</vt:lpstr>
      <vt:lpstr>Arial</vt:lpstr>
      <vt:lpstr>KU Leuven</vt:lpstr>
      <vt:lpstr>KU Leuven Sedes</vt:lpstr>
      <vt:lpstr>Learning Constraints for Personnel Rostering Problems Using Tensors</vt:lpstr>
      <vt:lpstr>Background</vt:lpstr>
      <vt:lpstr>Overview</vt:lpstr>
      <vt:lpstr>PowerPoint Presentation</vt:lpstr>
      <vt:lpstr>Objective</vt:lpstr>
      <vt:lpstr>Why is it useful?</vt:lpstr>
      <vt:lpstr>PowerPoint Presentation</vt:lpstr>
      <vt:lpstr>Data Representation</vt:lpstr>
      <vt:lpstr>Tensor Slices</vt:lpstr>
      <vt:lpstr>Tensor Slices</vt:lpstr>
      <vt:lpstr>Tensor Slices</vt:lpstr>
      <vt:lpstr>Function Definitions – NonZero</vt:lpstr>
      <vt:lpstr>Function Definitions – NonZero</vt:lpstr>
      <vt:lpstr>Function Definitions – Sum</vt:lpstr>
      <vt:lpstr>Function Definitions – Sum</vt:lpstr>
      <vt:lpstr>Function Definitions – Count</vt:lpstr>
      <vt:lpstr>Function Definitions – Count</vt:lpstr>
      <vt:lpstr>Function Definitions – Count</vt:lpstr>
      <vt:lpstr>Function Definitions – Count</vt:lpstr>
      <vt:lpstr>Constraints List</vt:lpstr>
      <vt:lpstr>Background Knowledge</vt:lpstr>
      <vt:lpstr>PowerPoint Presentation</vt:lpstr>
      <vt:lpstr>Questions</vt:lpstr>
      <vt:lpstr>Experiments</vt:lpstr>
      <vt:lpstr>PowerPoint Presentation</vt:lpstr>
      <vt:lpstr>Results – Representable Hard Constraint</vt:lpstr>
      <vt:lpstr>Results – Non-Representable Hard Constraint</vt:lpstr>
      <vt:lpstr>PowerPoint Presentation</vt:lpstr>
      <vt:lpstr>Submissions</vt:lpstr>
      <vt:lpstr>Future Work</vt:lpstr>
      <vt:lpstr>THANK YOU</vt:lpstr>
      <vt:lpstr>QUESTIONS ?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cp:lastPrinted>2018-06-29T10:19:50Z</cp:lastPrinted>
  <dcterms:created xsi:type="dcterms:W3CDTF">2017-09-13T11:47:32Z</dcterms:created>
  <dcterms:modified xsi:type="dcterms:W3CDTF">2018-06-29T14:45:28Z</dcterms:modified>
</cp:coreProperties>
</file>